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0" r:id="rId2"/>
    <p:sldId id="585" r:id="rId3"/>
    <p:sldId id="673" r:id="rId4"/>
    <p:sldId id="677" r:id="rId5"/>
    <p:sldId id="785" r:id="rId6"/>
    <p:sldId id="790" r:id="rId7"/>
    <p:sldId id="787" r:id="rId8"/>
    <p:sldId id="712" r:id="rId9"/>
    <p:sldId id="791" r:id="rId10"/>
    <p:sldId id="786" r:id="rId11"/>
    <p:sldId id="792" r:id="rId12"/>
    <p:sldId id="793" r:id="rId13"/>
    <p:sldId id="682" r:id="rId14"/>
    <p:sldId id="622" r:id="rId15"/>
  </p:sldIdLst>
  <p:sldSz cx="12192000" cy="6858000"/>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User" initials="AU" lastIdx="1" clrIdx="0">
    <p:extLst>
      <p:ext uri="{19B8F6BF-5375-455C-9EA6-DF929625EA0E}">
        <p15:presenceInfo xmlns:p15="http://schemas.microsoft.com/office/powerpoint/2012/main" userId="Admin User" providerId="None"/>
      </p:ext>
    </p:extLst>
  </p:cmAuthor>
  <p:cmAuthor id="2" name="Michael Hughes" initials="MH" lastIdx="1" clrIdx="1">
    <p:extLst>
      <p:ext uri="{19B8F6BF-5375-455C-9EA6-DF929625EA0E}">
        <p15:presenceInfo xmlns:p15="http://schemas.microsoft.com/office/powerpoint/2012/main" userId="5d71e02f3b5e1d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E538"/>
    <a:srgbClr val="0070C0"/>
    <a:srgbClr val="CEAD20"/>
    <a:srgbClr val="00B0F4"/>
    <a:srgbClr val="AA4644"/>
    <a:srgbClr val="EC8B3E"/>
    <a:srgbClr val="4573A7"/>
    <a:srgbClr val="4298B0"/>
    <a:srgbClr val="71588F"/>
    <a:srgbClr val="56BE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9" autoAdjust="0"/>
    <p:restoredTop sz="85809" autoAdjust="0"/>
  </p:normalViewPr>
  <p:slideViewPr>
    <p:cSldViewPr>
      <p:cViewPr varScale="1">
        <p:scale>
          <a:sx n="109" d="100"/>
          <a:sy n="109" d="100"/>
        </p:scale>
        <p:origin x="144" y="138"/>
      </p:cViewPr>
      <p:guideLst>
        <p:guide orient="horz" pos="2160"/>
        <p:guide pos="3840"/>
      </p:guideLst>
    </p:cSldViewPr>
  </p:slideViewPr>
  <p:outlineViewPr>
    <p:cViewPr>
      <p:scale>
        <a:sx n="33" d="100"/>
        <a:sy n="33" d="100"/>
      </p:scale>
      <p:origin x="0" y="-228"/>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53" d="100"/>
          <a:sy n="53" d="100"/>
        </p:scale>
        <p:origin x="28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2295203083414"/>
          <c:y val="3.2680189605921825E-2"/>
          <c:w val="0.61146435469944727"/>
          <c:h val="0.93463962078815632"/>
        </c:manualLayout>
      </c:layout>
      <c:barChart>
        <c:barDir val="bar"/>
        <c:grouping val="clustered"/>
        <c:varyColors val="0"/>
        <c:ser>
          <c:idx val="0"/>
          <c:order val="0"/>
          <c:tx>
            <c:strRef>
              <c:f>Sheet1!$B$1</c:f>
              <c:strCache>
                <c:ptCount val="1"/>
                <c:pt idx="0">
                  <c:v>Series 1</c:v>
                </c:pt>
              </c:strCache>
            </c:strRef>
          </c:tx>
          <c:spPr>
            <a:solidFill>
              <a:srgbClr val="00B0F0"/>
            </a:solidFill>
            <a:ln>
              <a:noFill/>
            </a:ln>
            <a:effectLst/>
          </c:spPr>
          <c:invertIfNegative val="0"/>
          <c:dPt>
            <c:idx val="4"/>
            <c:invertIfNegative val="0"/>
            <c:bubble3D val="0"/>
            <c:spPr>
              <a:solidFill>
                <a:srgbClr val="38E538"/>
              </a:solidFill>
              <a:ln>
                <a:noFill/>
              </a:ln>
              <a:effectLst/>
            </c:spPr>
            <c:extLst>
              <c:ext xmlns:c16="http://schemas.microsoft.com/office/drawing/2014/chart" uri="{C3380CC4-5D6E-409C-BE32-E72D297353CC}">
                <c16:uniqueId val="{00000003-38C8-4403-8AAF-5E2D9778262D}"/>
              </c:ext>
            </c:extLst>
          </c:dPt>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Grass-fed protein</c:v>
                </c:pt>
                <c:pt idx="1">
                  <c:v>Wheat protein</c:v>
                </c:pt>
                <c:pt idx="2">
                  <c:v>Milk protein concentrate</c:v>
                </c:pt>
                <c:pt idx="3">
                  <c:v>Whey protein</c:v>
                </c:pt>
                <c:pt idx="4">
                  <c:v>Plant protein</c:v>
                </c:pt>
              </c:strCache>
            </c:strRef>
          </c:cat>
          <c:val>
            <c:numRef>
              <c:f>Sheet1!$B$2:$B$6</c:f>
              <c:numCache>
                <c:formatCode>0%</c:formatCode>
                <c:ptCount val="5"/>
                <c:pt idx="0">
                  <c:v>0.48938461538461525</c:v>
                </c:pt>
                <c:pt idx="1">
                  <c:v>0.49149999999999999</c:v>
                </c:pt>
                <c:pt idx="2">
                  <c:v>0.51096153846153847</c:v>
                </c:pt>
                <c:pt idx="3">
                  <c:v>0.55353846153846153</c:v>
                </c:pt>
                <c:pt idx="4">
                  <c:v>0.57257692307692309</c:v>
                </c:pt>
              </c:numCache>
            </c:numRef>
          </c:val>
          <c:extLst>
            <c:ext xmlns:c16="http://schemas.microsoft.com/office/drawing/2014/chart" uri="{C3380CC4-5D6E-409C-BE32-E72D297353CC}">
              <c16:uniqueId val="{00000000-38C8-4403-8AAF-5E2D9778262D}"/>
            </c:ext>
          </c:extLst>
        </c:ser>
        <c:dLbls>
          <c:showLegendKey val="0"/>
          <c:showVal val="0"/>
          <c:showCatName val="0"/>
          <c:showSerName val="0"/>
          <c:showPercent val="0"/>
          <c:showBubbleSize val="0"/>
        </c:dLbls>
        <c:gapWidth val="82"/>
        <c:axId val="479495672"/>
        <c:axId val="479496984"/>
      </c:barChart>
      <c:catAx>
        <c:axId val="479495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479496984"/>
        <c:crosses val="autoZero"/>
        <c:auto val="1"/>
        <c:lblAlgn val="ctr"/>
        <c:lblOffset val="100"/>
        <c:noMultiLvlLbl val="0"/>
      </c:catAx>
      <c:valAx>
        <c:axId val="479496984"/>
        <c:scaling>
          <c:orientation val="minMax"/>
        </c:scaling>
        <c:delete val="1"/>
        <c:axPos val="b"/>
        <c:numFmt formatCode="0%" sourceLinked="1"/>
        <c:majorTickMark val="none"/>
        <c:minorTickMark val="none"/>
        <c:tickLblPos val="nextTo"/>
        <c:crossAx val="479495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8EB7-4C05-99B6-012F828BB519}"/>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8EB7-4C05-99B6-012F828BB51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0.37709090909090909</c:v>
                </c:pt>
                <c:pt idx="1">
                  <c:v>0.62290909090909086</c:v>
                </c:pt>
              </c:numCache>
            </c:numRef>
          </c:val>
          <c:extLst>
            <c:ext xmlns:c16="http://schemas.microsoft.com/office/drawing/2014/chart" uri="{C3380CC4-5D6E-409C-BE32-E72D297353CC}">
              <c16:uniqueId val="{00000004-8EB7-4C05-99B6-012F828BB519}"/>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E4C2-45FE-A114-B9B2917FD08D}"/>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E4C2-45FE-A114-B9B2917FD08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0.46928571428571431</c:v>
                </c:pt>
                <c:pt idx="1">
                  <c:v>0.53071428571428569</c:v>
                </c:pt>
              </c:numCache>
            </c:numRef>
          </c:val>
          <c:extLst>
            <c:ext xmlns:c16="http://schemas.microsoft.com/office/drawing/2014/chart" uri="{C3380CC4-5D6E-409C-BE32-E72D297353CC}">
              <c16:uniqueId val="{00000004-E4C2-45FE-A114-B9B2917FD08D}"/>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4EE0-4342-9D5B-EE6409BB8791}"/>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4EE0-4342-9D5B-EE6409BB879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0.36</c:v>
                </c:pt>
                <c:pt idx="1">
                  <c:v>0.64</c:v>
                </c:pt>
              </c:numCache>
            </c:numRef>
          </c:val>
          <c:extLst>
            <c:ext xmlns:c16="http://schemas.microsoft.com/office/drawing/2014/chart" uri="{C3380CC4-5D6E-409C-BE32-E72D297353CC}">
              <c16:uniqueId val="{00000004-4EE0-4342-9D5B-EE6409BB8791}"/>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44D1-4216-B87A-9D0F837F8F31}"/>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44D1-4216-B87A-9D0F837F8F3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4-44D1-4216-B87A-9D0F837F8F31}"/>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90AF-4014-B97D-8B0DE4857382}"/>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90AF-4014-B97D-8B0DE485738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4-90AF-4014-B97D-8B0DE4857382}"/>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70C0"/>
            </a:solidFill>
            <a:ln>
              <a:noFill/>
            </a:ln>
            <a:effectLst/>
          </c:spPr>
          <c:invertIfNegative val="0"/>
          <c:dPt>
            <c:idx val="9"/>
            <c:invertIfNegative val="0"/>
            <c:bubble3D val="0"/>
            <c:spPr>
              <a:solidFill>
                <a:srgbClr val="38E538"/>
              </a:solidFill>
              <a:ln>
                <a:noFill/>
              </a:ln>
              <a:effectLst/>
            </c:spPr>
            <c:extLst>
              <c:ext xmlns:c16="http://schemas.microsoft.com/office/drawing/2014/chart" uri="{C3380CC4-5D6E-409C-BE32-E72D297353CC}">
                <c16:uniqueId val="{00000003-4283-4E7C-B5B5-FC305FA214A7}"/>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Bergamot</c:v>
                </c:pt>
                <c:pt idx="1">
                  <c:v>Valerian root</c:v>
                </c:pt>
                <c:pt idx="2">
                  <c:v>Hibiscus </c:v>
                </c:pt>
                <c:pt idx="3">
                  <c:v>Jasmine</c:v>
                </c:pt>
                <c:pt idx="4">
                  <c:v>Rose</c:v>
                </c:pt>
                <c:pt idx="5">
                  <c:v>Lemon grass</c:v>
                </c:pt>
                <c:pt idx="6">
                  <c:v>Chamomile</c:v>
                </c:pt>
                <c:pt idx="7">
                  <c:v>Rosehip</c:v>
                </c:pt>
                <c:pt idx="8">
                  <c:v>Lavender </c:v>
                </c:pt>
                <c:pt idx="9">
                  <c:v>Dandelion</c:v>
                </c:pt>
              </c:strCache>
            </c:strRef>
          </c:cat>
          <c:val>
            <c:numRef>
              <c:f>Sheet1!$B$2:$B$11</c:f>
              <c:numCache>
                <c:formatCode>0%</c:formatCode>
                <c:ptCount val="10"/>
                <c:pt idx="0">
                  <c:v>0.20204166666666667</c:v>
                </c:pt>
                <c:pt idx="1">
                  <c:v>0.22000000000000006</c:v>
                </c:pt>
                <c:pt idx="2">
                  <c:v>0.43679166666666669</c:v>
                </c:pt>
                <c:pt idx="3">
                  <c:v>0.45462499999999989</c:v>
                </c:pt>
                <c:pt idx="4">
                  <c:v>0.46833333333333343</c:v>
                </c:pt>
                <c:pt idx="5">
                  <c:v>0.47020833333333317</c:v>
                </c:pt>
                <c:pt idx="6">
                  <c:v>0.47879166666666667</c:v>
                </c:pt>
                <c:pt idx="7">
                  <c:v>0.49191666666666678</c:v>
                </c:pt>
                <c:pt idx="8">
                  <c:v>0.49583333333333329</c:v>
                </c:pt>
                <c:pt idx="9">
                  <c:v>0.52974999999999983</c:v>
                </c:pt>
              </c:numCache>
            </c:numRef>
          </c:val>
          <c:extLst>
            <c:ext xmlns:c16="http://schemas.microsoft.com/office/drawing/2014/chart" uri="{C3380CC4-5D6E-409C-BE32-E72D297353CC}">
              <c16:uniqueId val="{00000000-4283-4E7C-B5B5-FC305FA214A7}"/>
            </c:ext>
          </c:extLst>
        </c:ser>
        <c:dLbls>
          <c:showLegendKey val="0"/>
          <c:showVal val="0"/>
          <c:showCatName val="0"/>
          <c:showSerName val="0"/>
          <c:showPercent val="0"/>
          <c:showBubbleSize val="0"/>
        </c:dLbls>
        <c:gapWidth val="82"/>
        <c:axId val="673285264"/>
        <c:axId val="673281984"/>
      </c:barChart>
      <c:catAx>
        <c:axId val="673285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3281984"/>
        <c:crosses val="autoZero"/>
        <c:auto val="1"/>
        <c:lblAlgn val="ctr"/>
        <c:lblOffset val="100"/>
        <c:noMultiLvlLbl val="0"/>
      </c:catAx>
      <c:valAx>
        <c:axId val="673281984"/>
        <c:scaling>
          <c:orientation val="minMax"/>
        </c:scaling>
        <c:delete val="1"/>
        <c:axPos val="b"/>
        <c:numFmt formatCode="0%" sourceLinked="1"/>
        <c:majorTickMark val="none"/>
        <c:minorTickMark val="none"/>
        <c:tickLblPos val="nextTo"/>
        <c:crossAx val="67328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4-566D-4DEF-A6EF-B87D425C32E8}"/>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566D-4DEF-A6EF-B87D425C32E8}"/>
              </c:ext>
            </c:extLst>
          </c:dPt>
          <c:dPt>
            <c:idx val="2"/>
            <c:bubble3D val="0"/>
            <c:spPr>
              <a:solidFill>
                <a:srgbClr val="38E538"/>
              </a:solidFill>
              <a:ln w="19050">
                <a:solidFill>
                  <a:schemeClr val="lt1"/>
                </a:solidFill>
              </a:ln>
              <a:effectLst/>
            </c:spPr>
            <c:extLst>
              <c:ext xmlns:c16="http://schemas.microsoft.com/office/drawing/2014/chart" uri="{C3380CC4-5D6E-409C-BE32-E72D297353CC}">
                <c16:uniqueId val="{00000006-566D-4DEF-A6EF-B87D425C32E8}"/>
              </c:ext>
            </c:extLst>
          </c:dPt>
          <c:dPt>
            <c:idx val="3"/>
            <c:bubble3D val="0"/>
            <c:spPr>
              <a:solidFill>
                <a:srgbClr val="CEAD20"/>
              </a:solidFill>
              <a:ln w="19050">
                <a:solidFill>
                  <a:schemeClr val="lt1"/>
                </a:solidFill>
              </a:ln>
              <a:effectLst/>
            </c:spPr>
            <c:extLst>
              <c:ext xmlns:c16="http://schemas.microsoft.com/office/drawing/2014/chart" uri="{C3380CC4-5D6E-409C-BE32-E72D297353CC}">
                <c16:uniqueId val="{00000005-566D-4DEF-A6EF-B87D425C32E8}"/>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7-566D-4DEF-A6EF-B87D425C32E8}"/>
              </c:ext>
            </c:extLst>
          </c:dPt>
          <c:dLbls>
            <c:dLbl>
              <c:idx val="0"/>
              <c:layout>
                <c:manualLayout>
                  <c:x val="1.6439787824146245E-2"/>
                  <c:y val="4.432420059387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6D-4DEF-A6EF-B87D425C32E8}"/>
                </c:ext>
              </c:extLst>
            </c:dLbl>
            <c:dLbl>
              <c:idx val="1"/>
              <c:layout>
                <c:manualLayout>
                  <c:x val="2.620721848021498E-2"/>
                  <c:y val="-2.9307441396611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6D-4DEF-A6EF-B87D425C32E8}"/>
                </c:ext>
              </c:extLst>
            </c:dLbl>
            <c:dLbl>
              <c:idx val="2"/>
              <c:layout>
                <c:manualLayout>
                  <c:x val="-5.3719226145714567E-2"/>
                  <c:y val="-4.147613972568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6D-4DEF-A6EF-B87D425C32E8}"/>
                </c:ext>
              </c:extLst>
            </c:dLbl>
            <c:dLbl>
              <c:idx val="3"/>
              <c:layout>
                <c:manualLayout>
                  <c:x val="-2.2009589286628769E-2"/>
                  <c:y val="5.3199996674083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6D-4DEF-A6EF-B87D425C32E8}"/>
                </c:ext>
              </c:extLst>
            </c:dLbl>
            <c:dLbl>
              <c:idx val="4"/>
              <c:layout>
                <c:manualLayout>
                  <c:x val="-7.1476690169886198E-2"/>
                  <c:y val="3.0230872432013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6D-4DEF-A6EF-B87D425C32E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 Much inferior than animal protein</c:v>
                </c:pt>
                <c:pt idx="1">
                  <c:v>…Inferior than animal protein</c:v>
                </c:pt>
                <c:pt idx="2">
                  <c:v>…Just as good as animal protein</c:v>
                </c:pt>
                <c:pt idx="3">
                  <c:v>…Better than animal protein</c:v>
                </c:pt>
                <c:pt idx="4">
                  <c:v>…Much better than animal protein</c:v>
                </c:pt>
              </c:strCache>
            </c:strRef>
          </c:cat>
          <c:val>
            <c:numRef>
              <c:f>Sheet1!$B$2:$B$6</c:f>
              <c:numCache>
                <c:formatCode>0%</c:formatCode>
                <c:ptCount val="5"/>
                <c:pt idx="0">
                  <c:v>0.216</c:v>
                </c:pt>
                <c:pt idx="1">
                  <c:v>0.23699999999999999</c:v>
                </c:pt>
                <c:pt idx="2">
                  <c:v>0.30199999999999999</c:v>
                </c:pt>
                <c:pt idx="3">
                  <c:v>0.16400000000000001</c:v>
                </c:pt>
                <c:pt idx="4">
                  <c:v>8.1000000000000003E-2</c:v>
                </c:pt>
              </c:numCache>
            </c:numRef>
          </c:val>
          <c:extLst>
            <c:ext xmlns:c16="http://schemas.microsoft.com/office/drawing/2014/chart" uri="{C3380CC4-5D6E-409C-BE32-E72D297353CC}">
              <c16:uniqueId val="{00000000-566D-4DEF-A6EF-B87D425C32E8}"/>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B0F0"/>
            </a:solidFill>
            <a:ln>
              <a:noFill/>
            </a:ln>
            <a:effectLst/>
          </c:spPr>
          <c:invertIfNegative val="0"/>
          <c:dPt>
            <c:idx val="10"/>
            <c:invertIfNegative val="0"/>
            <c:bubble3D val="0"/>
            <c:spPr>
              <a:solidFill>
                <a:srgbClr val="38E538"/>
              </a:solidFill>
              <a:ln>
                <a:noFill/>
              </a:ln>
              <a:effectLst/>
            </c:spPr>
            <c:extLst>
              <c:ext xmlns:c16="http://schemas.microsoft.com/office/drawing/2014/chart" uri="{C3380CC4-5D6E-409C-BE32-E72D297353CC}">
                <c16:uniqueId val="{00000003-A79F-4A5F-8994-F63BB8831F7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Other</c:v>
                </c:pt>
                <c:pt idx="1">
                  <c:v>Alternative meats are not healthy</c:v>
                </c:pt>
                <c:pt idx="2">
                  <c:v>I do not know any alternative meat brands or where to buy these products</c:v>
                </c:pt>
                <c:pt idx="3">
                  <c:v>There is a lack of options for food pairing when it comes to alternative meat</c:v>
                </c:pt>
                <c:pt idx="4">
                  <c:v>Alternative meats do not mimic the fibers of meat</c:v>
                </c:pt>
                <c:pt idx="5">
                  <c:v>Alternative meats lack when it comes to variety of flavors</c:v>
                </c:pt>
                <c:pt idx="6">
                  <c:v>I do not like the texture of alternative meat</c:v>
                </c:pt>
                <c:pt idx="7">
                  <c:v>I prefer eating vegetables over meat replacements</c:v>
                </c:pt>
                <c:pt idx="8">
                  <c:v>Alternative meats do not make me feel full</c:v>
                </c:pt>
                <c:pt idx="9">
                  <c:v>Alternative meats lack taste</c:v>
                </c:pt>
                <c:pt idx="10">
                  <c:v>I prefer real meat</c:v>
                </c:pt>
              </c:strCache>
            </c:strRef>
          </c:cat>
          <c:val>
            <c:numRef>
              <c:f>Sheet1!$B$2:$B$12</c:f>
              <c:numCache>
                <c:formatCode>0%</c:formatCode>
                <c:ptCount val="11"/>
                <c:pt idx="0">
                  <c:v>4.8000000000000001E-2</c:v>
                </c:pt>
                <c:pt idx="1">
                  <c:v>0.13900000000000001</c:v>
                </c:pt>
                <c:pt idx="2">
                  <c:v>0.158</c:v>
                </c:pt>
                <c:pt idx="3">
                  <c:v>0.16300000000000001</c:v>
                </c:pt>
                <c:pt idx="4">
                  <c:v>0.22</c:v>
                </c:pt>
                <c:pt idx="5">
                  <c:v>0.254</c:v>
                </c:pt>
                <c:pt idx="6">
                  <c:v>0.28799999999999998</c:v>
                </c:pt>
                <c:pt idx="7">
                  <c:v>0.32600000000000001</c:v>
                </c:pt>
                <c:pt idx="8">
                  <c:v>0.33200000000000002</c:v>
                </c:pt>
                <c:pt idx="9">
                  <c:v>0.47299999999999998</c:v>
                </c:pt>
                <c:pt idx="10">
                  <c:v>0.624</c:v>
                </c:pt>
              </c:numCache>
            </c:numRef>
          </c:val>
          <c:extLst>
            <c:ext xmlns:c16="http://schemas.microsoft.com/office/drawing/2014/chart" uri="{C3380CC4-5D6E-409C-BE32-E72D297353CC}">
              <c16:uniqueId val="{00000000-A79F-4A5F-8994-F63BB8831F72}"/>
            </c:ext>
          </c:extLst>
        </c:ser>
        <c:dLbls>
          <c:showLegendKey val="0"/>
          <c:showVal val="0"/>
          <c:showCatName val="0"/>
          <c:showSerName val="0"/>
          <c:showPercent val="0"/>
          <c:showBubbleSize val="0"/>
        </c:dLbls>
        <c:gapWidth val="82"/>
        <c:axId val="660388504"/>
        <c:axId val="660388832"/>
      </c:barChart>
      <c:catAx>
        <c:axId val="660388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388832"/>
        <c:crosses val="autoZero"/>
        <c:auto val="1"/>
        <c:lblAlgn val="ctr"/>
        <c:lblOffset val="100"/>
        <c:noMultiLvlLbl val="0"/>
      </c:catAx>
      <c:valAx>
        <c:axId val="660388832"/>
        <c:scaling>
          <c:orientation val="minMax"/>
        </c:scaling>
        <c:delete val="1"/>
        <c:axPos val="b"/>
        <c:numFmt formatCode="0%" sourceLinked="1"/>
        <c:majorTickMark val="none"/>
        <c:minorTickMark val="none"/>
        <c:tickLblPos val="nextTo"/>
        <c:crossAx val="660388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207312408325937"/>
          <c:y val="3.8032978975957275E-2"/>
          <c:w val="0.56792687591674063"/>
          <c:h val="0.92393404204808549"/>
        </c:manualLayout>
      </c:layout>
      <c:barChart>
        <c:barDir val="bar"/>
        <c:grouping val="clustered"/>
        <c:varyColors val="0"/>
        <c:ser>
          <c:idx val="0"/>
          <c:order val="0"/>
          <c:tx>
            <c:strRef>
              <c:f>Sheet1!$B$1</c:f>
              <c:strCache>
                <c:ptCount val="1"/>
                <c:pt idx="0">
                  <c:v>Series 1</c:v>
                </c:pt>
              </c:strCache>
            </c:strRef>
          </c:tx>
          <c:spPr>
            <a:solidFill>
              <a:srgbClr val="0070C0"/>
            </a:solidFill>
            <a:ln>
              <a:noFill/>
            </a:ln>
            <a:effectLst/>
          </c:spPr>
          <c:invertIfNegative val="0"/>
          <c:dPt>
            <c:idx val="4"/>
            <c:invertIfNegative val="0"/>
            <c:bubble3D val="0"/>
            <c:spPr>
              <a:solidFill>
                <a:srgbClr val="38E538"/>
              </a:solidFill>
              <a:ln>
                <a:noFill/>
              </a:ln>
              <a:effectLst/>
            </c:spPr>
            <c:extLst>
              <c:ext xmlns:c16="http://schemas.microsoft.com/office/drawing/2014/chart" uri="{C3380CC4-5D6E-409C-BE32-E72D297353CC}">
                <c16:uniqueId val="{00000001-6964-4CF7-B00E-32F068FADB2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believe eating meat leads to weight gain</c:v>
                </c:pt>
                <c:pt idx="1">
                  <c:v>Price of meat is too high</c:v>
                </c:pt>
                <c:pt idx="2">
                  <c:v>Concerns over animal welfare</c:v>
                </c:pt>
                <c:pt idx="3">
                  <c:v>Environmental concerns</c:v>
                </c:pt>
                <c:pt idx="4">
                  <c:v>I associate eating less meat with being healthier</c:v>
                </c:pt>
              </c:strCache>
            </c:strRef>
          </c:cat>
          <c:val>
            <c:numRef>
              <c:f>Sheet1!$B$2:$B$6</c:f>
              <c:numCache>
                <c:formatCode>0%</c:formatCode>
                <c:ptCount val="5"/>
                <c:pt idx="0">
                  <c:v>0.29670000000000002</c:v>
                </c:pt>
                <c:pt idx="1">
                  <c:v>0.40865000000000001</c:v>
                </c:pt>
                <c:pt idx="2">
                  <c:v>0.41464999999999996</c:v>
                </c:pt>
                <c:pt idx="3">
                  <c:v>0.43485000000000007</c:v>
                </c:pt>
                <c:pt idx="4">
                  <c:v>0.57745000000000002</c:v>
                </c:pt>
              </c:numCache>
            </c:numRef>
          </c:val>
          <c:extLst>
            <c:ext xmlns:c16="http://schemas.microsoft.com/office/drawing/2014/chart" uri="{C3380CC4-5D6E-409C-BE32-E72D297353CC}">
              <c16:uniqueId val="{00000002-6964-4CF7-B00E-32F068FADB2E}"/>
            </c:ext>
          </c:extLst>
        </c:ser>
        <c:dLbls>
          <c:showLegendKey val="0"/>
          <c:showVal val="0"/>
          <c:showCatName val="0"/>
          <c:showSerName val="0"/>
          <c:showPercent val="0"/>
          <c:showBubbleSize val="0"/>
        </c:dLbls>
        <c:gapWidth val="82"/>
        <c:axId val="498144032"/>
        <c:axId val="498141408"/>
      </c:barChart>
      <c:catAx>
        <c:axId val="498144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8141408"/>
        <c:crosses val="autoZero"/>
        <c:auto val="1"/>
        <c:lblAlgn val="ctr"/>
        <c:lblOffset val="100"/>
        <c:noMultiLvlLbl val="0"/>
      </c:catAx>
      <c:valAx>
        <c:axId val="498141408"/>
        <c:scaling>
          <c:orientation val="minMax"/>
        </c:scaling>
        <c:delete val="1"/>
        <c:axPos val="b"/>
        <c:numFmt formatCode="0%" sourceLinked="1"/>
        <c:majorTickMark val="none"/>
        <c:minorTickMark val="none"/>
        <c:tickLblPos val="nextTo"/>
        <c:crossAx val="498144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DC06-4848-AD1E-7144C2E393DC}"/>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DC06-4848-AD1E-7144C2E393D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0.28999999999999998</c:v>
                </c:pt>
                <c:pt idx="1">
                  <c:v>0.71</c:v>
                </c:pt>
              </c:numCache>
            </c:numRef>
          </c:val>
          <c:extLst>
            <c:ext xmlns:c16="http://schemas.microsoft.com/office/drawing/2014/chart" uri="{C3380CC4-5D6E-409C-BE32-E72D297353CC}">
              <c16:uniqueId val="{00000004-DC06-4848-AD1E-7144C2E393DC}"/>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4274-4A27-B640-AA4AE51899B2}"/>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4274-4A27-B640-AA4AE51899B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0.24</c:v>
                </c:pt>
                <c:pt idx="1">
                  <c:v>0.76</c:v>
                </c:pt>
              </c:numCache>
            </c:numRef>
          </c:val>
          <c:extLst>
            <c:ext xmlns:c16="http://schemas.microsoft.com/office/drawing/2014/chart" uri="{C3380CC4-5D6E-409C-BE32-E72D297353CC}">
              <c16:uniqueId val="{00000004-4274-4A27-B640-AA4AE51899B2}"/>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7BB4-4893-8652-6E68E77CC25A}"/>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7BB4-4893-8652-6E68E77CC25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0.31</c:v>
                </c:pt>
                <c:pt idx="1">
                  <c:v>0.69</c:v>
                </c:pt>
              </c:numCache>
            </c:numRef>
          </c:val>
          <c:extLst>
            <c:ext xmlns:c16="http://schemas.microsoft.com/office/drawing/2014/chart" uri="{C3380CC4-5D6E-409C-BE32-E72D297353CC}">
              <c16:uniqueId val="{00000004-7BB4-4893-8652-6E68E77CC25A}"/>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5075-4A21-A88B-27E3CD6E4ABE}"/>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5075-4A21-A88B-27E3CD6E4AB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0.21</c:v>
                </c:pt>
                <c:pt idx="1">
                  <c:v>0.79</c:v>
                </c:pt>
              </c:numCache>
            </c:numRef>
          </c:val>
          <c:extLst>
            <c:ext xmlns:c16="http://schemas.microsoft.com/office/drawing/2014/chart" uri="{C3380CC4-5D6E-409C-BE32-E72D297353CC}">
              <c16:uniqueId val="{00000004-5075-4A21-A88B-27E3CD6E4ABE}"/>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C9DB-489A-972A-FC71344C26B9}"/>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C9DB-489A-972A-FC71344C26B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0.3</c:v>
                </c:pt>
                <c:pt idx="1">
                  <c:v>0.71</c:v>
                </c:pt>
              </c:numCache>
            </c:numRef>
          </c:val>
          <c:extLst>
            <c:ext xmlns:c16="http://schemas.microsoft.com/office/drawing/2014/chart" uri="{C3380CC4-5D6E-409C-BE32-E72D297353CC}">
              <c16:uniqueId val="{00000004-C9DB-489A-972A-FC71344C26B9}"/>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F823-4328-A021-F79BF24797F4}"/>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F823-4328-A021-F79BF24797F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4-F823-4328-A021-F79BF24797F4}"/>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518A-47F7-9FF5-081B00C7F861}"/>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518A-47F7-9FF5-081B00C7F86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0.44815384615384618</c:v>
                </c:pt>
                <c:pt idx="1">
                  <c:v>0.55184615384615376</c:v>
                </c:pt>
              </c:numCache>
            </c:numRef>
          </c:val>
          <c:extLst>
            <c:ext xmlns:c16="http://schemas.microsoft.com/office/drawing/2014/chart" uri="{C3380CC4-5D6E-409C-BE32-E72D297353CC}">
              <c16:uniqueId val="{00000004-518A-47F7-9FF5-081B00C7F861}"/>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4A9AE-26C2-48E0-9957-DADE9E961F14}" type="datetimeFigureOut">
              <a:rPr lang="en-GB" smtClean="0"/>
              <a:t>10/03/2020</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26971B-5A34-46E4-83F8-01B28B18B365}" type="slidenum">
              <a:rPr lang="en-GB" smtClean="0"/>
              <a:t>‹#›</a:t>
            </a:fld>
            <a:endParaRPr lang="en-GB" dirty="0"/>
          </a:p>
        </p:txBody>
      </p:sp>
    </p:spTree>
    <p:extLst>
      <p:ext uri="{BB962C8B-B14F-4D97-AF65-F5344CB8AC3E}">
        <p14:creationId xmlns:p14="http://schemas.microsoft.com/office/powerpoint/2010/main" val="1200677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1024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A3822BA-4E0D-432F-B1E6-B7C2628A69C1}" type="slidenum">
              <a:rPr lang="en-GB"/>
              <a:pPr/>
              <a:t>‹#›</a:t>
            </a:fld>
            <a:endParaRPr lang="en-GB" dirty="0"/>
          </a:p>
        </p:txBody>
      </p:sp>
    </p:spTree>
    <p:extLst>
      <p:ext uri="{BB962C8B-B14F-4D97-AF65-F5344CB8AC3E}">
        <p14:creationId xmlns:p14="http://schemas.microsoft.com/office/powerpoint/2010/main" val="20566708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3822BA-4E0D-432F-B1E6-B7C2628A69C1}" type="slidenum">
              <a:rPr lang="en-GB" smtClean="0"/>
              <a:pPr/>
              <a:t>1</a:t>
            </a:fld>
            <a:endParaRPr lang="en-GB" dirty="0"/>
          </a:p>
        </p:txBody>
      </p:sp>
    </p:spTree>
    <p:extLst>
      <p:ext uri="{BB962C8B-B14F-4D97-AF65-F5344CB8AC3E}">
        <p14:creationId xmlns:p14="http://schemas.microsoft.com/office/powerpoint/2010/main" val="33571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2D18115-3F20-4494-9AC7-B1818699DA2C}" type="slidenum">
              <a:rPr lang="en-GB">
                <a:latin typeface="Arial" pitchFamily="34" charset="0"/>
                <a:cs typeface="Arial" pitchFamily="34" charset="0"/>
              </a:rPr>
              <a:pPr/>
              <a:t>10</a:t>
            </a:fld>
            <a:endParaRPr lang="en-GB" dirty="0">
              <a:latin typeface="Arial" pitchFamily="34" charset="0"/>
              <a:cs typeface="Arial" pitchFamily="34" charset="0"/>
            </a:endParaRPr>
          </a:p>
        </p:txBody>
      </p:sp>
      <p:sp>
        <p:nvSpPr>
          <p:cNvPr id="11267" name="Rectangle 2"/>
          <p:cNvSpPr>
            <a:spLocks noGrp="1" noRot="1" noChangeAspect="1" noChangeArrowheads="1" noTextEdit="1"/>
          </p:cNvSpPr>
          <p:nvPr>
            <p:ph type="sldImg"/>
          </p:nvPr>
        </p:nvSpPr>
        <p:spPr>
          <a:xfrm>
            <a:off x="381000" y="685800"/>
            <a:ext cx="6096000" cy="3429000"/>
          </a:xfrm>
          <a:ln/>
        </p:spPr>
      </p:sp>
      <p:sp>
        <p:nvSpPr>
          <p:cNvPr id="11268" name="Rectangle 3"/>
          <p:cNvSpPr>
            <a:spLocks noGrp="1" noChangeArrowheads="1"/>
          </p:cNvSpPr>
          <p:nvPr>
            <p:ph type="body" idx="1"/>
          </p:nvPr>
        </p:nvSpPr>
        <p:spPr>
          <a:noFill/>
          <a:ln/>
        </p:spPr>
        <p:txBody>
          <a:bodyPr/>
          <a:lstStyle/>
          <a:p>
            <a:r>
              <a:rPr lang="en-GB" sz="1200" b="1" dirty="0">
                <a:latin typeface="Calibri" panose="020F0502020204030204" pitchFamily="34" charset="0"/>
              </a:rPr>
              <a:t>Images</a:t>
            </a:r>
          </a:p>
          <a:p>
            <a:endParaRPr lang="en-GB" sz="1200" dirty="0">
              <a:latin typeface="Calibri" panose="020F0502020204030204" pitchFamily="34" charset="0"/>
            </a:endParaRPr>
          </a:p>
        </p:txBody>
      </p:sp>
    </p:spTree>
    <p:extLst>
      <p:ext uri="{BB962C8B-B14F-4D97-AF65-F5344CB8AC3E}">
        <p14:creationId xmlns:p14="http://schemas.microsoft.com/office/powerpoint/2010/main" val="3611209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2D18115-3F20-4494-9AC7-B1818699DA2C}" type="slidenum">
              <a:rPr lang="en-GB">
                <a:latin typeface="Arial" pitchFamily="34" charset="0"/>
                <a:cs typeface="Arial" pitchFamily="34" charset="0"/>
              </a:rPr>
              <a:pPr/>
              <a:t>11</a:t>
            </a:fld>
            <a:endParaRPr lang="en-GB" dirty="0">
              <a:latin typeface="Arial" pitchFamily="34" charset="0"/>
              <a:cs typeface="Arial" pitchFamily="34" charset="0"/>
            </a:endParaRPr>
          </a:p>
        </p:txBody>
      </p:sp>
      <p:sp>
        <p:nvSpPr>
          <p:cNvPr id="11267" name="Rectangle 2"/>
          <p:cNvSpPr>
            <a:spLocks noGrp="1" noRot="1" noChangeAspect="1" noChangeArrowheads="1" noTextEdit="1"/>
          </p:cNvSpPr>
          <p:nvPr>
            <p:ph type="sldImg"/>
          </p:nvPr>
        </p:nvSpPr>
        <p:spPr>
          <a:xfrm>
            <a:off x="381000" y="685800"/>
            <a:ext cx="6096000" cy="3429000"/>
          </a:xfrm>
          <a:ln/>
        </p:spPr>
      </p:sp>
      <p:sp>
        <p:nvSpPr>
          <p:cNvPr id="11268" name="Rectangle 3"/>
          <p:cNvSpPr>
            <a:spLocks noGrp="1" noChangeArrowheads="1"/>
          </p:cNvSpPr>
          <p:nvPr>
            <p:ph type="body" idx="1"/>
          </p:nvPr>
        </p:nvSpPr>
        <p:spPr>
          <a:noFill/>
          <a:ln/>
        </p:spPr>
        <p:txBody>
          <a:bodyPr/>
          <a:lstStyle/>
          <a:p>
            <a:r>
              <a:rPr lang="en-GB" sz="1200" b="1" dirty="0">
                <a:latin typeface="Calibri" panose="020F0502020204030204" pitchFamily="34" charset="0"/>
              </a:rPr>
              <a:t>Images</a:t>
            </a:r>
          </a:p>
          <a:p>
            <a:endParaRPr lang="en-GB" sz="1200" dirty="0">
              <a:latin typeface="Calibri" panose="020F0502020204030204" pitchFamily="34" charset="0"/>
            </a:endParaRPr>
          </a:p>
        </p:txBody>
      </p:sp>
    </p:spTree>
    <p:extLst>
      <p:ext uri="{BB962C8B-B14F-4D97-AF65-F5344CB8AC3E}">
        <p14:creationId xmlns:p14="http://schemas.microsoft.com/office/powerpoint/2010/main" val="728904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2D18115-3F20-4494-9AC7-B1818699DA2C}" type="slidenum">
              <a:rPr lang="en-GB">
                <a:latin typeface="Arial" pitchFamily="34" charset="0"/>
                <a:cs typeface="Arial" pitchFamily="34" charset="0"/>
              </a:rPr>
              <a:pPr/>
              <a:t>12</a:t>
            </a:fld>
            <a:endParaRPr lang="en-GB" dirty="0">
              <a:latin typeface="Arial" pitchFamily="34" charset="0"/>
              <a:cs typeface="Arial" pitchFamily="34" charset="0"/>
            </a:endParaRPr>
          </a:p>
        </p:txBody>
      </p:sp>
      <p:sp>
        <p:nvSpPr>
          <p:cNvPr id="11267" name="Rectangle 2"/>
          <p:cNvSpPr>
            <a:spLocks noGrp="1" noRot="1" noChangeAspect="1" noChangeArrowheads="1" noTextEdit="1"/>
          </p:cNvSpPr>
          <p:nvPr>
            <p:ph type="sldImg"/>
          </p:nvPr>
        </p:nvSpPr>
        <p:spPr>
          <a:xfrm>
            <a:off x="381000" y="685800"/>
            <a:ext cx="6096000" cy="3429000"/>
          </a:xfrm>
          <a:ln/>
        </p:spPr>
      </p:sp>
      <p:sp>
        <p:nvSpPr>
          <p:cNvPr id="11268" name="Rectangle 3"/>
          <p:cNvSpPr>
            <a:spLocks noGrp="1" noChangeArrowheads="1"/>
          </p:cNvSpPr>
          <p:nvPr>
            <p:ph type="body" idx="1"/>
          </p:nvPr>
        </p:nvSpPr>
        <p:spPr>
          <a:noFill/>
          <a:ln/>
        </p:spPr>
        <p:txBody>
          <a:bodyPr/>
          <a:lstStyle/>
          <a:p>
            <a:r>
              <a:rPr lang="en-GB" sz="1200" b="1" dirty="0">
                <a:latin typeface="Calibri" panose="020F0502020204030204" pitchFamily="34" charset="0"/>
              </a:rPr>
              <a:t>Images</a:t>
            </a:r>
          </a:p>
          <a:p>
            <a:endParaRPr lang="en-GB" sz="1200" dirty="0">
              <a:latin typeface="Calibri" panose="020F0502020204030204" pitchFamily="34" charset="0"/>
            </a:endParaRPr>
          </a:p>
        </p:txBody>
      </p:sp>
    </p:spTree>
    <p:extLst>
      <p:ext uri="{BB962C8B-B14F-4D97-AF65-F5344CB8AC3E}">
        <p14:creationId xmlns:p14="http://schemas.microsoft.com/office/powerpoint/2010/main" val="331095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2D18115-3F20-4494-9AC7-B1818699DA2C}" type="slidenum">
              <a:rPr lang="en-GB">
                <a:latin typeface="Arial" pitchFamily="34" charset="0"/>
                <a:cs typeface="Arial" pitchFamily="34" charset="0"/>
              </a:rPr>
              <a:pPr/>
              <a:t>13</a:t>
            </a:fld>
            <a:endParaRPr lang="en-GB" dirty="0">
              <a:latin typeface="Arial" pitchFamily="34" charset="0"/>
              <a:cs typeface="Arial" pitchFamily="34" charset="0"/>
            </a:endParaRPr>
          </a:p>
        </p:txBody>
      </p:sp>
      <p:sp>
        <p:nvSpPr>
          <p:cNvPr id="11267" name="Rectangle 2"/>
          <p:cNvSpPr>
            <a:spLocks noGrp="1" noRot="1" noChangeAspect="1" noChangeArrowheads="1" noTextEdit="1"/>
          </p:cNvSpPr>
          <p:nvPr>
            <p:ph type="sldImg"/>
          </p:nvPr>
        </p:nvSpPr>
        <p:spPr>
          <a:xfrm>
            <a:off x="381000" y="685800"/>
            <a:ext cx="6096000" cy="3429000"/>
          </a:xfrm>
          <a:ln/>
        </p:spPr>
      </p:sp>
      <p:sp>
        <p:nvSpPr>
          <p:cNvPr id="11268" name="Rectangle 3"/>
          <p:cNvSpPr>
            <a:spLocks noGrp="1" noChangeArrowheads="1"/>
          </p:cNvSpPr>
          <p:nvPr>
            <p:ph type="body" idx="1"/>
          </p:nvPr>
        </p:nvSpPr>
        <p:spPr>
          <a:noFill/>
          <a:ln/>
        </p:spPr>
        <p:txBody>
          <a:bodyPr/>
          <a:lstStyle/>
          <a:p>
            <a:r>
              <a:rPr lang="en-GB" sz="1200" b="1" dirty="0">
                <a:latin typeface="Calibri" panose="020F0502020204030204" pitchFamily="34" charset="0"/>
              </a:rPr>
              <a:t>Images</a:t>
            </a:r>
          </a:p>
          <a:p>
            <a:endParaRPr lang="en-GB" sz="1200" dirty="0">
              <a:latin typeface="Calibri" panose="020F0502020204030204" pitchFamily="34" charset="0"/>
            </a:endParaRPr>
          </a:p>
        </p:txBody>
      </p:sp>
    </p:spTree>
    <p:extLst>
      <p:ext uri="{BB962C8B-B14F-4D97-AF65-F5344CB8AC3E}">
        <p14:creationId xmlns:p14="http://schemas.microsoft.com/office/powerpoint/2010/main" val="3339346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3822BA-4E0D-432F-B1E6-B7C2628A69C1}" type="slidenum">
              <a:rPr lang="en-GB" smtClean="0"/>
              <a:pPr/>
              <a:t>14</a:t>
            </a:fld>
            <a:endParaRPr lang="en-GB" dirty="0"/>
          </a:p>
        </p:txBody>
      </p:sp>
    </p:spTree>
    <p:extLst>
      <p:ext uri="{BB962C8B-B14F-4D97-AF65-F5344CB8AC3E}">
        <p14:creationId xmlns:p14="http://schemas.microsoft.com/office/powerpoint/2010/main" val="269217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2D18115-3F20-4494-9AC7-B1818699DA2C}" type="slidenum">
              <a:rPr lang="en-GB">
                <a:latin typeface="Arial" pitchFamily="34" charset="0"/>
                <a:cs typeface="Arial" pitchFamily="34" charset="0"/>
              </a:rPr>
              <a:pPr/>
              <a:t>2</a:t>
            </a:fld>
            <a:endParaRPr lang="en-GB" dirty="0">
              <a:latin typeface="Arial" pitchFamily="34" charset="0"/>
              <a:cs typeface="Arial" pitchFamily="34" charset="0"/>
            </a:endParaRPr>
          </a:p>
        </p:txBody>
      </p:sp>
      <p:sp>
        <p:nvSpPr>
          <p:cNvPr id="11267" name="Rectangle 2"/>
          <p:cNvSpPr>
            <a:spLocks noGrp="1" noRot="1" noChangeAspect="1" noChangeArrowheads="1" noTextEdit="1"/>
          </p:cNvSpPr>
          <p:nvPr>
            <p:ph type="sldImg"/>
          </p:nvPr>
        </p:nvSpPr>
        <p:spPr>
          <a:xfrm>
            <a:off x="381000" y="685800"/>
            <a:ext cx="6096000" cy="3429000"/>
          </a:xfrm>
          <a:ln/>
        </p:spPr>
      </p:sp>
      <p:sp>
        <p:nvSpPr>
          <p:cNvPr id="11268" name="Rectangle 3"/>
          <p:cNvSpPr>
            <a:spLocks noGrp="1" noChangeArrowheads="1"/>
          </p:cNvSpPr>
          <p:nvPr>
            <p:ph type="body" idx="1"/>
          </p:nvPr>
        </p:nvSpPr>
        <p:spPr>
          <a:noFill/>
          <a:ln/>
        </p:spPr>
        <p:txBody>
          <a:bodyPr/>
          <a:lstStyle/>
          <a:p>
            <a:r>
              <a:rPr lang="en-GB" sz="1200" b="1" dirty="0">
                <a:latin typeface="Calibri" panose="020F0502020204030204" pitchFamily="34" charset="0"/>
              </a:rPr>
              <a:t>Images</a:t>
            </a:r>
          </a:p>
          <a:p>
            <a:endParaRPr lang="en-GB" sz="1200" dirty="0">
              <a:latin typeface="Calibri" panose="020F0502020204030204" pitchFamily="34" charset="0"/>
            </a:endParaRPr>
          </a:p>
        </p:txBody>
      </p:sp>
    </p:spTree>
    <p:extLst>
      <p:ext uri="{BB962C8B-B14F-4D97-AF65-F5344CB8AC3E}">
        <p14:creationId xmlns:p14="http://schemas.microsoft.com/office/powerpoint/2010/main" val="1524297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2D18115-3F20-4494-9AC7-B1818699DA2C}" type="slidenum">
              <a:rPr lang="en-GB">
                <a:latin typeface="Arial" pitchFamily="34" charset="0"/>
                <a:cs typeface="Arial" pitchFamily="34" charset="0"/>
              </a:rPr>
              <a:pPr/>
              <a:t>3</a:t>
            </a:fld>
            <a:endParaRPr lang="en-GB" dirty="0">
              <a:latin typeface="Arial" pitchFamily="34" charset="0"/>
              <a:cs typeface="Arial" pitchFamily="34" charset="0"/>
            </a:endParaRPr>
          </a:p>
        </p:txBody>
      </p:sp>
      <p:sp>
        <p:nvSpPr>
          <p:cNvPr id="11267" name="Rectangle 2"/>
          <p:cNvSpPr>
            <a:spLocks noGrp="1" noRot="1" noChangeAspect="1" noChangeArrowheads="1" noTextEdit="1"/>
          </p:cNvSpPr>
          <p:nvPr>
            <p:ph type="sldImg"/>
          </p:nvPr>
        </p:nvSpPr>
        <p:spPr>
          <a:xfrm>
            <a:off x="381000" y="685800"/>
            <a:ext cx="6096000" cy="3429000"/>
          </a:xfrm>
          <a:ln/>
        </p:spPr>
      </p:sp>
      <p:sp>
        <p:nvSpPr>
          <p:cNvPr id="11268" name="Rectangle 3"/>
          <p:cNvSpPr>
            <a:spLocks noGrp="1" noChangeArrowheads="1"/>
          </p:cNvSpPr>
          <p:nvPr>
            <p:ph type="body" idx="1"/>
          </p:nvPr>
        </p:nvSpPr>
        <p:spPr>
          <a:noFill/>
          <a:ln/>
        </p:spPr>
        <p:txBody>
          <a:bodyPr/>
          <a:lstStyle/>
          <a:p>
            <a:r>
              <a:rPr lang="en-GB" sz="1200" b="1" dirty="0">
                <a:latin typeface="Calibri" panose="020F0502020204030204" pitchFamily="34" charset="0"/>
              </a:rPr>
              <a:t>Images</a:t>
            </a:r>
          </a:p>
          <a:p>
            <a:endParaRPr lang="en-GB" sz="1200" dirty="0">
              <a:latin typeface="Calibri" panose="020F0502020204030204" pitchFamily="34" charset="0"/>
            </a:endParaRPr>
          </a:p>
        </p:txBody>
      </p:sp>
    </p:spTree>
    <p:extLst>
      <p:ext uri="{BB962C8B-B14F-4D97-AF65-F5344CB8AC3E}">
        <p14:creationId xmlns:p14="http://schemas.microsoft.com/office/powerpoint/2010/main" val="102270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2D18115-3F20-4494-9AC7-B1818699DA2C}" type="slidenum">
              <a:rPr lang="en-GB">
                <a:latin typeface="Arial" pitchFamily="34" charset="0"/>
                <a:cs typeface="Arial" pitchFamily="34" charset="0"/>
              </a:rPr>
              <a:pPr/>
              <a:t>4</a:t>
            </a:fld>
            <a:endParaRPr lang="en-GB" dirty="0">
              <a:latin typeface="Arial" pitchFamily="34" charset="0"/>
              <a:cs typeface="Arial" pitchFamily="34" charset="0"/>
            </a:endParaRPr>
          </a:p>
        </p:txBody>
      </p:sp>
      <p:sp>
        <p:nvSpPr>
          <p:cNvPr id="11267" name="Rectangle 2"/>
          <p:cNvSpPr>
            <a:spLocks noGrp="1" noRot="1" noChangeAspect="1" noChangeArrowheads="1" noTextEdit="1"/>
          </p:cNvSpPr>
          <p:nvPr>
            <p:ph type="sldImg"/>
          </p:nvPr>
        </p:nvSpPr>
        <p:spPr>
          <a:xfrm>
            <a:off x="381000" y="685800"/>
            <a:ext cx="6096000" cy="3429000"/>
          </a:xfrm>
          <a:ln/>
        </p:spPr>
      </p:sp>
      <p:sp>
        <p:nvSpPr>
          <p:cNvPr id="11268" name="Rectangle 3"/>
          <p:cNvSpPr>
            <a:spLocks noGrp="1" noChangeArrowheads="1"/>
          </p:cNvSpPr>
          <p:nvPr>
            <p:ph type="body" idx="1"/>
          </p:nvPr>
        </p:nvSpPr>
        <p:spPr>
          <a:noFill/>
          <a:ln/>
        </p:spPr>
        <p:txBody>
          <a:bodyPr/>
          <a:lstStyle/>
          <a:p>
            <a:r>
              <a:rPr lang="en-GB" sz="1200" b="1" dirty="0">
                <a:latin typeface="Calibri" panose="020F0502020204030204" pitchFamily="34" charset="0"/>
              </a:rPr>
              <a:t>Images</a:t>
            </a:r>
          </a:p>
          <a:p>
            <a:endParaRPr lang="en-GB" sz="1200" dirty="0">
              <a:latin typeface="Calibri" panose="020F0502020204030204" pitchFamily="34" charset="0"/>
            </a:endParaRPr>
          </a:p>
        </p:txBody>
      </p:sp>
    </p:spTree>
    <p:extLst>
      <p:ext uri="{BB962C8B-B14F-4D97-AF65-F5344CB8AC3E}">
        <p14:creationId xmlns:p14="http://schemas.microsoft.com/office/powerpoint/2010/main" val="125459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2D18115-3F20-4494-9AC7-B1818699DA2C}" type="slidenum">
              <a:rPr lang="en-GB">
                <a:latin typeface="Arial" pitchFamily="34" charset="0"/>
                <a:cs typeface="Arial" pitchFamily="34" charset="0"/>
              </a:rPr>
              <a:pPr/>
              <a:t>5</a:t>
            </a:fld>
            <a:endParaRPr lang="en-GB" dirty="0">
              <a:latin typeface="Arial" pitchFamily="34" charset="0"/>
              <a:cs typeface="Arial" pitchFamily="34" charset="0"/>
            </a:endParaRPr>
          </a:p>
        </p:txBody>
      </p:sp>
      <p:sp>
        <p:nvSpPr>
          <p:cNvPr id="11267" name="Rectangle 2"/>
          <p:cNvSpPr>
            <a:spLocks noGrp="1" noRot="1" noChangeAspect="1" noChangeArrowheads="1" noTextEdit="1"/>
          </p:cNvSpPr>
          <p:nvPr>
            <p:ph type="sldImg"/>
          </p:nvPr>
        </p:nvSpPr>
        <p:spPr>
          <a:xfrm>
            <a:off x="381000" y="685800"/>
            <a:ext cx="6096000" cy="3429000"/>
          </a:xfrm>
          <a:ln/>
        </p:spPr>
      </p:sp>
      <p:sp>
        <p:nvSpPr>
          <p:cNvPr id="11268" name="Rectangle 3"/>
          <p:cNvSpPr>
            <a:spLocks noGrp="1" noChangeArrowheads="1"/>
          </p:cNvSpPr>
          <p:nvPr>
            <p:ph type="body" idx="1"/>
          </p:nvPr>
        </p:nvSpPr>
        <p:spPr>
          <a:noFill/>
          <a:ln/>
        </p:spPr>
        <p:txBody>
          <a:bodyPr/>
          <a:lstStyle/>
          <a:p>
            <a:r>
              <a:rPr lang="en-GB" sz="1200" b="1" dirty="0">
                <a:latin typeface="Calibri" panose="020F0502020204030204" pitchFamily="34" charset="0"/>
              </a:rPr>
              <a:t>Images</a:t>
            </a:r>
          </a:p>
          <a:p>
            <a:endParaRPr lang="en-GB" sz="1200" dirty="0">
              <a:latin typeface="Calibri" panose="020F0502020204030204" pitchFamily="34" charset="0"/>
            </a:endParaRPr>
          </a:p>
        </p:txBody>
      </p:sp>
    </p:spTree>
    <p:extLst>
      <p:ext uri="{BB962C8B-B14F-4D97-AF65-F5344CB8AC3E}">
        <p14:creationId xmlns:p14="http://schemas.microsoft.com/office/powerpoint/2010/main" val="1784390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2D18115-3F20-4494-9AC7-B1818699DA2C}" type="slidenum">
              <a:rPr lang="en-GB">
                <a:latin typeface="Arial" pitchFamily="34" charset="0"/>
                <a:cs typeface="Arial" pitchFamily="34" charset="0"/>
              </a:rPr>
              <a:pPr/>
              <a:t>6</a:t>
            </a:fld>
            <a:endParaRPr lang="en-GB" dirty="0">
              <a:latin typeface="Arial" pitchFamily="34" charset="0"/>
              <a:cs typeface="Arial" pitchFamily="34" charset="0"/>
            </a:endParaRPr>
          </a:p>
        </p:txBody>
      </p:sp>
      <p:sp>
        <p:nvSpPr>
          <p:cNvPr id="11267" name="Rectangle 2"/>
          <p:cNvSpPr>
            <a:spLocks noGrp="1" noRot="1" noChangeAspect="1" noChangeArrowheads="1" noTextEdit="1"/>
          </p:cNvSpPr>
          <p:nvPr>
            <p:ph type="sldImg"/>
          </p:nvPr>
        </p:nvSpPr>
        <p:spPr>
          <a:xfrm>
            <a:off x="381000" y="685800"/>
            <a:ext cx="6096000" cy="3429000"/>
          </a:xfrm>
          <a:ln/>
        </p:spPr>
      </p:sp>
      <p:sp>
        <p:nvSpPr>
          <p:cNvPr id="11268" name="Rectangle 3"/>
          <p:cNvSpPr>
            <a:spLocks noGrp="1" noChangeArrowheads="1"/>
          </p:cNvSpPr>
          <p:nvPr>
            <p:ph type="body" idx="1"/>
          </p:nvPr>
        </p:nvSpPr>
        <p:spPr>
          <a:noFill/>
          <a:ln/>
        </p:spPr>
        <p:txBody>
          <a:bodyPr/>
          <a:lstStyle/>
          <a:p>
            <a:r>
              <a:rPr lang="en-GB" sz="1200" b="1" dirty="0">
                <a:latin typeface="Calibri" panose="020F0502020204030204" pitchFamily="34" charset="0"/>
              </a:rPr>
              <a:t>Images</a:t>
            </a:r>
          </a:p>
          <a:p>
            <a:endParaRPr lang="en-GB" sz="1200" dirty="0">
              <a:latin typeface="Calibri" panose="020F0502020204030204" pitchFamily="34" charset="0"/>
            </a:endParaRPr>
          </a:p>
        </p:txBody>
      </p:sp>
    </p:spTree>
    <p:extLst>
      <p:ext uri="{BB962C8B-B14F-4D97-AF65-F5344CB8AC3E}">
        <p14:creationId xmlns:p14="http://schemas.microsoft.com/office/powerpoint/2010/main" val="3354826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2D18115-3F20-4494-9AC7-B1818699DA2C}" type="slidenum">
              <a:rPr lang="en-GB">
                <a:latin typeface="Arial" pitchFamily="34" charset="0"/>
                <a:cs typeface="Arial" pitchFamily="34" charset="0"/>
              </a:rPr>
              <a:pPr/>
              <a:t>7</a:t>
            </a:fld>
            <a:endParaRPr lang="en-GB" dirty="0">
              <a:latin typeface="Arial" pitchFamily="34" charset="0"/>
              <a:cs typeface="Arial" pitchFamily="34" charset="0"/>
            </a:endParaRPr>
          </a:p>
        </p:txBody>
      </p:sp>
      <p:sp>
        <p:nvSpPr>
          <p:cNvPr id="11267" name="Rectangle 2"/>
          <p:cNvSpPr>
            <a:spLocks noGrp="1" noRot="1" noChangeAspect="1" noChangeArrowheads="1" noTextEdit="1"/>
          </p:cNvSpPr>
          <p:nvPr>
            <p:ph type="sldImg"/>
          </p:nvPr>
        </p:nvSpPr>
        <p:spPr>
          <a:xfrm>
            <a:off x="381000" y="685800"/>
            <a:ext cx="6096000" cy="3429000"/>
          </a:xfrm>
          <a:ln/>
        </p:spPr>
      </p:sp>
      <p:sp>
        <p:nvSpPr>
          <p:cNvPr id="11268" name="Rectangle 3"/>
          <p:cNvSpPr>
            <a:spLocks noGrp="1" noChangeArrowheads="1"/>
          </p:cNvSpPr>
          <p:nvPr>
            <p:ph type="body" idx="1"/>
          </p:nvPr>
        </p:nvSpPr>
        <p:spPr>
          <a:noFill/>
          <a:ln/>
        </p:spPr>
        <p:txBody>
          <a:bodyPr/>
          <a:lstStyle/>
          <a:p>
            <a:r>
              <a:rPr lang="en-GB" sz="1200" b="1" dirty="0">
                <a:latin typeface="Calibri" panose="020F0502020204030204" pitchFamily="34" charset="0"/>
              </a:rPr>
              <a:t>Images</a:t>
            </a:r>
          </a:p>
          <a:p>
            <a:endParaRPr lang="en-GB" sz="1200" dirty="0">
              <a:latin typeface="Calibri" panose="020F0502020204030204" pitchFamily="34" charset="0"/>
            </a:endParaRPr>
          </a:p>
        </p:txBody>
      </p:sp>
    </p:spTree>
    <p:extLst>
      <p:ext uri="{BB962C8B-B14F-4D97-AF65-F5344CB8AC3E}">
        <p14:creationId xmlns:p14="http://schemas.microsoft.com/office/powerpoint/2010/main" val="3670497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2D18115-3F20-4494-9AC7-B1818699DA2C}" type="slidenum">
              <a:rPr lang="en-GB">
                <a:latin typeface="Arial" pitchFamily="34" charset="0"/>
                <a:cs typeface="Arial" pitchFamily="34" charset="0"/>
              </a:rPr>
              <a:pPr/>
              <a:t>8</a:t>
            </a:fld>
            <a:endParaRPr lang="en-GB" dirty="0">
              <a:latin typeface="Arial" pitchFamily="34" charset="0"/>
              <a:cs typeface="Arial" pitchFamily="34" charset="0"/>
            </a:endParaRPr>
          </a:p>
        </p:txBody>
      </p:sp>
      <p:sp>
        <p:nvSpPr>
          <p:cNvPr id="11267" name="Rectangle 2"/>
          <p:cNvSpPr>
            <a:spLocks noGrp="1" noRot="1" noChangeAspect="1" noChangeArrowheads="1" noTextEdit="1"/>
          </p:cNvSpPr>
          <p:nvPr>
            <p:ph type="sldImg"/>
          </p:nvPr>
        </p:nvSpPr>
        <p:spPr>
          <a:xfrm>
            <a:off x="381000" y="685800"/>
            <a:ext cx="6096000" cy="3429000"/>
          </a:xfrm>
          <a:ln/>
        </p:spPr>
      </p:sp>
      <p:sp>
        <p:nvSpPr>
          <p:cNvPr id="11268" name="Rectangle 3"/>
          <p:cNvSpPr>
            <a:spLocks noGrp="1" noChangeArrowheads="1"/>
          </p:cNvSpPr>
          <p:nvPr>
            <p:ph type="body" idx="1"/>
          </p:nvPr>
        </p:nvSpPr>
        <p:spPr>
          <a:noFill/>
          <a:ln/>
        </p:spPr>
        <p:txBody>
          <a:bodyPr/>
          <a:lstStyle/>
          <a:p>
            <a:r>
              <a:rPr lang="en-GB" sz="1200" b="1" dirty="0">
                <a:latin typeface="Calibri" panose="020F0502020204030204" pitchFamily="34" charset="0"/>
              </a:rPr>
              <a:t>Images</a:t>
            </a:r>
          </a:p>
          <a:p>
            <a:endParaRPr lang="en-GB" sz="1200" dirty="0">
              <a:latin typeface="Calibri" panose="020F0502020204030204" pitchFamily="34" charset="0"/>
            </a:endParaRPr>
          </a:p>
        </p:txBody>
      </p:sp>
    </p:spTree>
    <p:extLst>
      <p:ext uri="{BB962C8B-B14F-4D97-AF65-F5344CB8AC3E}">
        <p14:creationId xmlns:p14="http://schemas.microsoft.com/office/powerpoint/2010/main" val="636222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2D18115-3F20-4494-9AC7-B1818699DA2C}" type="slidenum">
              <a:rPr lang="en-GB">
                <a:latin typeface="Arial" pitchFamily="34" charset="0"/>
                <a:cs typeface="Arial" pitchFamily="34" charset="0"/>
              </a:rPr>
              <a:pPr/>
              <a:t>9</a:t>
            </a:fld>
            <a:endParaRPr lang="en-GB" dirty="0">
              <a:latin typeface="Arial" pitchFamily="34" charset="0"/>
              <a:cs typeface="Arial" pitchFamily="34" charset="0"/>
            </a:endParaRPr>
          </a:p>
        </p:txBody>
      </p:sp>
      <p:sp>
        <p:nvSpPr>
          <p:cNvPr id="11267" name="Rectangle 2"/>
          <p:cNvSpPr>
            <a:spLocks noGrp="1" noRot="1" noChangeAspect="1" noChangeArrowheads="1" noTextEdit="1"/>
          </p:cNvSpPr>
          <p:nvPr>
            <p:ph type="sldImg"/>
          </p:nvPr>
        </p:nvSpPr>
        <p:spPr>
          <a:xfrm>
            <a:off x="381000" y="685800"/>
            <a:ext cx="6096000" cy="3429000"/>
          </a:xfrm>
          <a:ln/>
        </p:spPr>
      </p:sp>
      <p:sp>
        <p:nvSpPr>
          <p:cNvPr id="11268" name="Rectangle 3"/>
          <p:cNvSpPr>
            <a:spLocks noGrp="1" noChangeArrowheads="1"/>
          </p:cNvSpPr>
          <p:nvPr>
            <p:ph type="body" idx="1"/>
          </p:nvPr>
        </p:nvSpPr>
        <p:spPr>
          <a:noFill/>
          <a:ln/>
        </p:spPr>
        <p:txBody>
          <a:bodyPr/>
          <a:lstStyle/>
          <a:p>
            <a:r>
              <a:rPr lang="en-GB" sz="1200" b="1" dirty="0">
                <a:latin typeface="Calibri" panose="020F0502020204030204" pitchFamily="34" charset="0"/>
              </a:rPr>
              <a:t>Images</a:t>
            </a:r>
          </a:p>
          <a:p>
            <a:endParaRPr lang="en-GB" sz="1200" dirty="0">
              <a:latin typeface="Calibri" panose="020F0502020204030204" pitchFamily="34" charset="0"/>
            </a:endParaRPr>
          </a:p>
        </p:txBody>
      </p:sp>
    </p:spTree>
    <p:extLst>
      <p:ext uri="{BB962C8B-B14F-4D97-AF65-F5344CB8AC3E}">
        <p14:creationId xmlns:p14="http://schemas.microsoft.com/office/powerpoint/2010/main" val="3627266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E4B431A3-903D-499B-BF51-668A016C95DF}" type="slidenum">
              <a:rPr lang="en-GB"/>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4BEDB50B-4B74-4E31-ADF6-A500DA41A6F0}" type="slidenum">
              <a:rPr lang="en-GB"/>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4D70E3FA-B322-4BD3-BCD6-409B7DA8A0CB}" type="slidenum">
              <a:rPr lang="en-GB"/>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GB" dirty="0"/>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GB" dirty="0"/>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3BE58A4F-56FA-4785-B92C-B133CC8F1038}"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2D077F09-BBA1-4FAF-8184-B5D61ECE4310}"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D96F970E-FC70-4963-AD18-E67E1E6C431F}"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C824165E-6C43-4613-AA4D-5322D2BC53A7}"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E09232A8-674B-453E-88C3-230421F8A08D}"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2656BCD-7B36-4676-B337-66FCF949E5FB}"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F110903F-2E35-405B-A776-BD162E66E1EC}"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EFC1CF54-372E-448B-AF8F-758C4207276A}"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8F0BE77E-E5CE-4AE5-B32C-4DB102896E6C}"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EA7B38B-5D25-4177-B945-1E0733B23FF2}" type="slidenum">
              <a:rPr lang="en-GB"/>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6.jpg"/><Relationship Id="rId4" Type="http://schemas.openxmlformats.org/officeDocument/2006/relationships/chart" Target="../charts/char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9.png"/><Relationship Id="rId7"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chart" Target="../charts/chart5.xml"/><Relationship Id="rId11" Type="http://schemas.openxmlformats.org/officeDocument/2006/relationships/image" Target="../media/image10.png"/><Relationship Id="rId5" Type="http://schemas.openxmlformats.org/officeDocument/2006/relationships/chart" Target="../charts/chart4.xml"/><Relationship Id="rId10" Type="http://schemas.openxmlformats.org/officeDocument/2006/relationships/image" Target="../media/image15.jpeg"/><Relationship Id="rId4" Type="http://schemas.openxmlformats.org/officeDocument/2006/relationships/chart" Target="../charts/chart3.xml"/><Relationship Id="rId9" Type="http://schemas.openxmlformats.org/officeDocument/2006/relationships/chart" Target="../charts/chart8.xml"/></Relationships>
</file>

<file path=ppt/slides/_rels/slide9.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image" Target="../media/image9.png"/><Relationship Id="rId7"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chart" Target="../charts/chart11.xml"/><Relationship Id="rId5" Type="http://schemas.openxmlformats.org/officeDocument/2006/relationships/chart" Target="../charts/chart10.xml"/><Relationship Id="rId10" Type="http://schemas.openxmlformats.org/officeDocument/2006/relationships/image" Target="../media/image10.png"/><Relationship Id="rId4" Type="http://schemas.openxmlformats.org/officeDocument/2006/relationships/chart" Target="../charts/chart9.xml"/><Relationship Id="rId9"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p:nvPr/>
        </p:nvSpPr>
        <p:spPr>
          <a:xfrm>
            <a:off x="352870" y="1823532"/>
            <a:ext cx="8882831" cy="553998"/>
          </a:xfrm>
          <a:prstGeom prst="rect">
            <a:avLst/>
          </a:prstGeom>
          <a:noFill/>
          <a:ln>
            <a:noFill/>
          </a:ln>
        </p:spPr>
        <p:txBody>
          <a:bodyPr vert="horz" wrap="square" lIns="91440" tIns="45720" rIns="91440" bIns="45720" anchor="t" anchorCtr="0" compatLnSpc="1">
            <a:spAutoFit/>
          </a:bodyPr>
          <a:lstStyle/>
          <a:p>
            <a:pPr fontAlgn="auto">
              <a:spcBef>
                <a:spcPts val="0"/>
              </a:spcBef>
              <a:spcAft>
                <a:spcPts val="0"/>
              </a:spcAft>
              <a:defRPr sz="1800" b="0" i="0" u="none" strike="noStrike" kern="0" cap="none" spc="0" baseline="0">
                <a:solidFill>
                  <a:srgbClr val="000000"/>
                </a:solidFill>
                <a:uFillTx/>
              </a:defRPr>
            </a:pPr>
            <a:r>
              <a:rPr lang="en-GB" sz="3000" b="1" kern="0" dirty="0">
                <a:solidFill>
                  <a:srgbClr val="20B0E5"/>
                </a:solidFill>
                <a:latin typeface="Calibri" pitchFamily="34"/>
              </a:rPr>
              <a:t>FMCG GURUS</a:t>
            </a:r>
            <a:r>
              <a:rPr lang="en-GB" sz="3000" b="1" kern="0" dirty="0">
                <a:solidFill>
                  <a:srgbClr val="00B0F4"/>
                </a:solidFill>
                <a:latin typeface="Calibri" pitchFamily="34"/>
              </a:rPr>
              <a:t>:</a:t>
            </a:r>
            <a:r>
              <a:rPr lang="en-GB" sz="3000" b="1" kern="0" dirty="0">
                <a:solidFill>
                  <a:srgbClr val="000000"/>
                </a:solidFill>
                <a:latin typeface="Calibri" pitchFamily="34"/>
              </a:rPr>
              <a:t> Top Trend: Plant-Life Explored </a:t>
            </a:r>
            <a:endParaRPr lang="en-GB" sz="3200" b="1" dirty="0">
              <a:latin typeface="Calibri" pitchFamily="34"/>
            </a:endParaRPr>
          </a:p>
        </p:txBody>
      </p:sp>
      <p:sp>
        <p:nvSpPr>
          <p:cNvPr id="7" name="Rectangle 15"/>
          <p:cNvSpPr/>
          <p:nvPr/>
        </p:nvSpPr>
        <p:spPr>
          <a:xfrm>
            <a:off x="0" y="2721231"/>
            <a:ext cx="12192000" cy="69101"/>
          </a:xfrm>
          <a:prstGeom prst="rect">
            <a:avLst/>
          </a:prstGeom>
          <a:solidFill>
            <a:srgbClr val="004899"/>
          </a:solidFill>
          <a:ln>
            <a:no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en-GB" dirty="0">
              <a:solidFill>
                <a:srgbClr val="FFFFFF"/>
              </a:solidFill>
              <a:latin typeface="Calibri"/>
            </a:endParaRPr>
          </a:p>
        </p:txBody>
      </p:sp>
      <p:sp>
        <p:nvSpPr>
          <p:cNvPr id="8" name="TextBox 16"/>
          <p:cNvSpPr txBox="1"/>
          <p:nvPr/>
        </p:nvSpPr>
        <p:spPr>
          <a:xfrm>
            <a:off x="358442" y="2987660"/>
            <a:ext cx="8727810" cy="369332"/>
          </a:xfrm>
          <a:prstGeom prst="rect">
            <a:avLst/>
          </a:prstGeom>
          <a:noFill/>
          <a:ln>
            <a:noFill/>
          </a:ln>
        </p:spPr>
        <p:txBody>
          <a:bodyPr vert="horz" wrap="square" lIns="91440" tIns="45720" rIns="91440" bIns="45720" anchor="t" anchorCtr="0" compatLnSpc="1">
            <a:spAutoFit/>
          </a:bodyPr>
          <a:lstStyle/>
          <a:p>
            <a:pPr fontAlgn="auto">
              <a:spcBef>
                <a:spcPts val="0"/>
              </a:spcBef>
              <a:spcAft>
                <a:spcPts val="0"/>
              </a:spcAft>
              <a:defRPr sz="1800" b="0" i="0" u="none" strike="noStrike" kern="0" cap="none" spc="0" baseline="0">
                <a:solidFill>
                  <a:srgbClr val="000000"/>
                </a:solidFill>
                <a:uFillTx/>
              </a:defRPr>
            </a:pPr>
            <a:r>
              <a:rPr lang="en-GB" b="1" i="1" kern="0" dirty="0">
                <a:latin typeface="Calibri"/>
              </a:rPr>
              <a:t>March 2020</a:t>
            </a:r>
          </a:p>
        </p:txBody>
      </p:sp>
      <p:pic>
        <p:nvPicPr>
          <p:cNvPr id="5" name="Picture 4">
            <a:extLst>
              <a:ext uri="{FF2B5EF4-FFF2-40B4-BE49-F238E27FC236}">
                <a16:creationId xmlns:a16="http://schemas.microsoft.com/office/drawing/2014/main" id="{EB7514EB-CADD-465B-A593-37A03A9C8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67"/>
            <a:ext cx="12192000" cy="1208028"/>
          </a:xfrm>
          <a:prstGeom prst="rect">
            <a:avLst/>
          </a:prstGeom>
        </p:spPr>
      </p:pic>
      <p:pic>
        <p:nvPicPr>
          <p:cNvPr id="17" name="Picture 16">
            <a:extLst>
              <a:ext uri="{FF2B5EF4-FFF2-40B4-BE49-F238E27FC236}">
                <a16:creationId xmlns:a16="http://schemas.microsoft.com/office/drawing/2014/main" id="{8EF142C8-920D-4C99-8E33-986385C3B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2265" y="3521821"/>
            <a:ext cx="3719735" cy="2499467"/>
          </a:xfrm>
          <a:prstGeom prst="rect">
            <a:avLst/>
          </a:prstGeom>
        </p:spPr>
      </p:pic>
      <p:pic>
        <p:nvPicPr>
          <p:cNvPr id="19" name="Picture 18">
            <a:extLst>
              <a:ext uri="{FF2B5EF4-FFF2-40B4-BE49-F238E27FC236}">
                <a16:creationId xmlns:a16="http://schemas.microsoft.com/office/drawing/2014/main" id="{1341FE3C-938A-46B2-94E1-BB7A8772C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6132" y="3521821"/>
            <a:ext cx="3719736" cy="2499467"/>
          </a:xfrm>
          <a:prstGeom prst="rect">
            <a:avLst/>
          </a:prstGeom>
        </p:spPr>
      </p:pic>
      <p:pic>
        <p:nvPicPr>
          <p:cNvPr id="23" name="Picture 22">
            <a:extLst>
              <a:ext uri="{FF2B5EF4-FFF2-40B4-BE49-F238E27FC236}">
                <a16:creationId xmlns:a16="http://schemas.microsoft.com/office/drawing/2014/main" id="{3FE33DD7-1EDD-42B3-B0DD-542EB787C3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4432" y="67231"/>
            <a:ext cx="1800200" cy="929966"/>
          </a:xfrm>
          <a:prstGeom prst="rect">
            <a:avLst/>
          </a:prstGeom>
        </p:spPr>
      </p:pic>
      <p:pic>
        <p:nvPicPr>
          <p:cNvPr id="2" name="Picture 1">
            <a:extLst>
              <a:ext uri="{FF2B5EF4-FFF2-40B4-BE49-F238E27FC236}">
                <a16:creationId xmlns:a16="http://schemas.microsoft.com/office/drawing/2014/main" id="{86B90E96-E9AE-438C-88CE-7A6D8741EB6E}"/>
              </a:ext>
            </a:extLst>
          </p:cNvPr>
          <p:cNvPicPr>
            <a:picLocks noChangeAspect="1"/>
          </p:cNvPicPr>
          <p:nvPr/>
        </p:nvPicPr>
        <p:blipFill>
          <a:blip r:embed="rId7"/>
          <a:stretch>
            <a:fillRect/>
          </a:stretch>
        </p:blipFill>
        <p:spPr>
          <a:xfrm>
            <a:off x="0" y="6310090"/>
            <a:ext cx="12192000" cy="547910"/>
          </a:xfrm>
          <a:prstGeom prst="rect">
            <a:avLst/>
          </a:prstGeom>
        </p:spPr>
      </p:pic>
      <p:pic>
        <p:nvPicPr>
          <p:cNvPr id="9" name="Picture 8">
            <a:extLst>
              <a:ext uri="{FF2B5EF4-FFF2-40B4-BE49-F238E27FC236}">
                <a16:creationId xmlns:a16="http://schemas.microsoft.com/office/drawing/2014/main" id="{FB666729-F16F-437B-BD98-A48460724E79}"/>
              </a:ext>
            </a:extLst>
          </p:cNvPr>
          <p:cNvPicPr>
            <a:picLocks noChangeAspect="1"/>
          </p:cNvPicPr>
          <p:nvPr/>
        </p:nvPicPr>
        <p:blipFill>
          <a:blip r:embed="rId8"/>
          <a:stretch>
            <a:fillRect/>
          </a:stretch>
        </p:blipFill>
        <p:spPr>
          <a:xfrm>
            <a:off x="0" y="1412776"/>
            <a:ext cx="12192000" cy="67056"/>
          </a:xfrm>
          <a:prstGeom prst="rect">
            <a:avLst/>
          </a:prstGeom>
        </p:spPr>
      </p:pic>
      <p:pic>
        <p:nvPicPr>
          <p:cNvPr id="10" name="Picture 9">
            <a:extLst>
              <a:ext uri="{FF2B5EF4-FFF2-40B4-BE49-F238E27FC236}">
                <a16:creationId xmlns:a16="http://schemas.microsoft.com/office/drawing/2014/main" id="{63CB4E1A-0A15-4DDE-8400-65EC079B290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6919" b="14821"/>
          <a:stretch/>
        </p:blipFill>
        <p:spPr>
          <a:xfrm>
            <a:off x="0" y="3521821"/>
            <a:ext cx="3719735" cy="2499467"/>
          </a:xfrm>
          <a:prstGeom prst="rect">
            <a:avLst/>
          </a:prstGeom>
        </p:spPr>
      </p:pic>
    </p:spTree>
    <p:extLst>
      <p:ext uri="{BB962C8B-B14F-4D97-AF65-F5344CB8AC3E}">
        <p14:creationId xmlns:p14="http://schemas.microsoft.com/office/powerpoint/2010/main" val="16662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A454824-985D-4B85-A541-FDCF5972FEEA}"/>
              </a:ext>
            </a:extLst>
          </p:cNvPr>
          <p:cNvSpPr txBox="1"/>
          <p:nvPr/>
        </p:nvSpPr>
        <p:spPr>
          <a:xfrm>
            <a:off x="479376" y="931707"/>
            <a:ext cx="11233248" cy="276999"/>
          </a:xfrm>
          <a:prstGeom prst="rect">
            <a:avLst/>
          </a:prstGeom>
          <a:noFill/>
        </p:spPr>
        <p:txBody>
          <a:bodyPr wrap="square" rtlCol="0">
            <a:spAutoFit/>
          </a:bodyPr>
          <a:lstStyle/>
          <a:p>
            <a:pPr algn="ctr"/>
            <a:r>
              <a:rPr lang="en-US" sz="1200" b="1" dirty="0"/>
              <a:t>Botanicals are associated with aiding sleeping patterns </a:t>
            </a:r>
          </a:p>
        </p:txBody>
      </p:sp>
      <p:pic>
        <p:nvPicPr>
          <p:cNvPr id="16" name="Picture 15">
            <a:extLst>
              <a:ext uri="{FF2B5EF4-FFF2-40B4-BE49-F238E27FC236}">
                <a16:creationId xmlns:a16="http://schemas.microsoft.com/office/drawing/2014/main" id="{E0BC6090-AD2D-4748-98DD-6CDB73E388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91546"/>
            <a:ext cx="1008112" cy="520781"/>
          </a:xfrm>
          <a:prstGeom prst="rect">
            <a:avLst/>
          </a:prstGeom>
        </p:spPr>
      </p:pic>
      <p:sp>
        <p:nvSpPr>
          <p:cNvPr id="17" name="Rectangle 2">
            <a:extLst>
              <a:ext uri="{FF2B5EF4-FFF2-40B4-BE49-F238E27FC236}">
                <a16:creationId xmlns:a16="http://schemas.microsoft.com/office/drawing/2014/main" id="{5A2491A8-B81A-4CDF-B553-E1210057B3E0}"/>
              </a:ext>
            </a:extLst>
          </p:cNvPr>
          <p:cNvSpPr>
            <a:spLocks noChangeArrowheads="1"/>
          </p:cNvSpPr>
          <p:nvPr/>
        </p:nvSpPr>
        <p:spPr bwMode="auto">
          <a:xfrm>
            <a:off x="0" y="764704"/>
            <a:ext cx="12191999" cy="45719"/>
          </a:xfrm>
          <a:prstGeom prst="rect">
            <a:avLst/>
          </a:prstGeom>
          <a:solidFill>
            <a:srgbClr val="004899"/>
          </a:solidFill>
          <a:ln w="9525">
            <a:noFill/>
            <a:miter lim="800000"/>
            <a:headEnd/>
            <a:tailEnd/>
          </a:ln>
        </p:spPr>
        <p:txBody>
          <a:bodyPr wrap="none" anchor="ctr"/>
          <a:lstStyle/>
          <a:p>
            <a:endParaRPr lang="en-US" dirty="0"/>
          </a:p>
        </p:txBody>
      </p:sp>
      <p:sp>
        <p:nvSpPr>
          <p:cNvPr id="18" name="Text Box 4">
            <a:extLst>
              <a:ext uri="{FF2B5EF4-FFF2-40B4-BE49-F238E27FC236}">
                <a16:creationId xmlns:a16="http://schemas.microsoft.com/office/drawing/2014/main" id="{951E4274-FA9B-4299-AAE9-061B141D30B5}"/>
              </a:ext>
            </a:extLst>
          </p:cNvPr>
          <p:cNvSpPr txBox="1">
            <a:spLocks noChangeArrowheads="1"/>
          </p:cNvSpPr>
          <p:nvPr/>
        </p:nvSpPr>
        <p:spPr bwMode="auto">
          <a:xfrm>
            <a:off x="691222" y="44624"/>
            <a:ext cx="8501122" cy="707886"/>
          </a:xfrm>
          <a:prstGeom prst="rect">
            <a:avLst/>
          </a:prstGeom>
          <a:noFill/>
          <a:ln w="9525">
            <a:noFill/>
            <a:miter lim="800000"/>
            <a:headEnd/>
            <a:tailEnd/>
          </a:ln>
        </p:spPr>
        <p:txBody>
          <a:bodyPr wrap="square">
            <a:spAutoFit/>
          </a:bodyPr>
          <a:lstStyle/>
          <a:p>
            <a:r>
              <a:rPr lang="en-US" sz="2000" b="1" dirty="0"/>
              <a:t>The desire to try and switch off from the pressures of modern life is raising the appeal of botanical products</a:t>
            </a:r>
          </a:p>
        </p:txBody>
      </p:sp>
      <p:sp>
        <p:nvSpPr>
          <p:cNvPr id="2" name="Rectangle 1">
            <a:extLst>
              <a:ext uri="{FF2B5EF4-FFF2-40B4-BE49-F238E27FC236}">
                <a16:creationId xmlns:a16="http://schemas.microsoft.com/office/drawing/2014/main" id="{CE46FF8E-5A11-4DE0-9517-BAFCDBD26A64}"/>
              </a:ext>
            </a:extLst>
          </p:cNvPr>
          <p:cNvSpPr/>
          <p:nvPr/>
        </p:nvSpPr>
        <p:spPr>
          <a:xfrm>
            <a:off x="5832648" y="1484784"/>
            <a:ext cx="6096000" cy="646331"/>
          </a:xfrm>
          <a:prstGeom prst="rect">
            <a:avLst/>
          </a:prstGeom>
        </p:spPr>
        <p:txBody>
          <a:bodyPr>
            <a:spAutoFit/>
          </a:bodyPr>
          <a:lstStyle/>
          <a:p>
            <a:pPr algn="ctr"/>
            <a:r>
              <a:rPr lang="en-GB" sz="1200" b="1" dirty="0"/>
              <a:t>Do you associate any of the following ingredients with improving sleeping patterns? </a:t>
            </a:r>
          </a:p>
          <a:p>
            <a:pPr algn="ctr"/>
            <a:r>
              <a:rPr lang="en-GB" sz="1200" b="1" dirty="0">
                <a:solidFill>
                  <a:srgbClr val="00B0F0"/>
                </a:solidFill>
              </a:rPr>
              <a:t>Global – Top ten answers</a:t>
            </a:r>
          </a:p>
        </p:txBody>
      </p:sp>
      <p:graphicFrame>
        <p:nvGraphicFramePr>
          <p:cNvPr id="5" name="Chart 4">
            <a:extLst>
              <a:ext uri="{FF2B5EF4-FFF2-40B4-BE49-F238E27FC236}">
                <a16:creationId xmlns:a16="http://schemas.microsoft.com/office/drawing/2014/main" id="{7D48EC86-03D3-4859-A3D2-CBA9C182545A}"/>
              </a:ext>
            </a:extLst>
          </p:cNvPr>
          <p:cNvGraphicFramePr/>
          <p:nvPr>
            <p:extLst>
              <p:ext uri="{D42A27DB-BD31-4B8C-83A1-F6EECF244321}">
                <p14:modId xmlns:p14="http://schemas.microsoft.com/office/powerpoint/2010/main" val="2914802098"/>
              </p:ext>
            </p:extLst>
          </p:nvPr>
        </p:nvGraphicFramePr>
        <p:xfrm>
          <a:off x="5087888" y="2060848"/>
          <a:ext cx="5472608" cy="3865446"/>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Rounded Corners 9">
            <a:extLst>
              <a:ext uri="{FF2B5EF4-FFF2-40B4-BE49-F238E27FC236}">
                <a16:creationId xmlns:a16="http://schemas.microsoft.com/office/drawing/2014/main" id="{4A31CFEC-9318-4875-8BFE-8DDCB5B24ACF}"/>
              </a:ext>
            </a:extLst>
          </p:cNvPr>
          <p:cNvSpPr/>
          <p:nvPr/>
        </p:nvSpPr>
        <p:spPr>
          <a:xfrm>
            <a:off x="558889" y="6225359"/>
            <a:ext cx="10932557" cy="40906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t>Only 21% of global consumers say that they are currently using botanicals to help improve their sleeping patterns</a:t>
            </a:r>
          </a:p>
        </p:txBody>
      </p:sp>
      <p:sp>
        <p:nvSpPr>
          <p:cNvPr id="12" name="TextBox 11">
            <a:extLst>
              <a:ext uri="{FF2B5EF4-FFF2-40B4-BE49-F238E27FC236}">
                <a16:creationId xmlns:a16="http://schemas.microsoft.com/office/drawing/2014/main" id="{4948BEBD-750A-438B-8128-A0A3727AFFDB}"/>
              </a:ext>
            </a:extLst>
          </p:cNvPr>
          <p:cNvSpPr txBox="1"/>
          <p:nvPr/>
        </p:nvSpPr>
        <p:spPr>
          <a:xfrm>
            <a:off x="444555" y="1295495"/>
            <a:ext cx="4211285" cy="4708981"/>
          </a:xfrm>
          <a:prstGeom prst="rect">
            <a:avLst/>
          </a:prstGeom>
          <a:noFill/>
        </p:spPr>
        <p:txBody>
          <a:bodyPr wrap="square" rtlCol="0">
            <a:spAutoFit/>
          </a:bodyPr>
          <a:lstStyle/>
          <a:p>
            <a:r>
              <a:rPr lang="en-US" sz="1200" dirty="0"/>
              <a:t>As well as taking an interest in plant-based protein products, consumer are also taking an interest in botanicals.</a:t>
            </a:r>
          </a:p>
          <a:p>
            <a:endParaRPr lang="en-US" sz="1200" dirty="0"/>
          </a:p>
          <a:p>
            <a:r>
              <a:rPr lang="en-US" sz="1200" dirty="0"/>
              <a:t>Similar to protein sources, this is because consumers tend to be aware of such ingredients and trust them. Moreover they deem themselves to be natural and something that can be found in everyday products. Finally, botanicals are also associated with aiding relaxation.</a:t>
            </a:r>
          </a:p>
          <a:p>
            <a:endParaRPr lang="en-US" sz="1200" dirty="0"/>
          </a:p>
          <a:p>
            <a:r>
              <a:rPr lang="en-US" sz="1200" dirty="0"/>
              <a:t>The latter point is something that is especially important at a time when consumers are struggling with feelings of stress and disrupted sleeping patterns. Cognitive health issues are being brought about by a number of factors such as consumers trying to cram as many activities into the day as possible and struggling to switch off and unwind and additionally, consumers having a myriad of worries that prevent them from relaxing and sleeping. </a:t>
            </a:r>
          </a:p>
          <a:p>
            <a:endParaRPr lang="en-US" sz="1200" dirty="0"/>
          </a:p>
          <a:p>
            <a:r>
              <a:rPr lang="en-US" sz="1200" dirty="0"/>
              <a:t>This is something that is driving appeal of botanicals as a solution for these issues. Typically when it comes to health and wellness issues, consumers demonstrate an attitude/behavior gap and are not actively seeking out products that contain botanicals – something the industry needs to address.</a:t>
            </a:r>
          </a:p>
        </p:txBody>
      </p:sp>
      <p:pic>
        <p:nvPicPr>
          <p:cNvPr id="14" name="Picture 13" descr="A picture containing lotion, sitting, food&#10;&#10;Description automatically generated">
            <a:extLst>
              <a:ext uri="{FF2B5EF4-FFF2-40B4-BE49-F238E27FC236}">
                <a16:creationId xmlns:a16="http://schemas.microsoft.com/office/drawing/2014/main" id="{E2BE2148-CB39-4F4C-9B1C-631B1050677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452" r="33971"/>
          <a:stretch/>
        </p:blipFill>
        <p:spPr>
          <a:xfrm>
            <a:off x="10607662" y="2019737"/>
            <a:ext cx="1104962" cy="4017063"/>
          </a:xfrm>
          <a:prstGeom prst="rect">
            <a:avLst/>
          </a:prstGeom>
        </p:spPr>
      </p:pic>
      <p:pic>
        <p:nvPicPr>
          <p:cNvPr id="13" name="Picture 12">
            <a:extLst>
              <a:ext uri="{FF2B5EF4-FFF2-40B4-BE49-F238E27FC236}">
                <a16:creationId xmlns:a16="http://schemas.microsoft.com/office/drawing/2014/main" id="{A5A5D2BC-4581-4A46-830F-0DFC40F680D7}"/>
              </a:ext>
            </a:extLst>
          </p:cNvPr>
          <p:cNvPicPr>
            <a:picLocks noChangeAspect="1"/>
          </p:cNvPicPr>
          <p:nvPr/>
        </p:nvPicPr>
        <p:blipFill>
          <a:blip r:embed="rId6"/>
          <a:stretch>
            <a:fillRect/>
          </a:stretch>
        </p:blipFill>
        <p:spPr>
          <a:xfrm>
            <a:off x="191344" y="216414"/>
            <a:ext cx="377985" cy="377985"/>
          </a:xfrm>
          <a:prstGeom prst="rect">
            <a:avLst/>
          </a:prstGeom>
        </p:spPr>
      </p:pic>
    </p:spTree>
    <p:extLst>
      <p:ext uri="{BB962C8B-B14F-4D97-AF65-F5344CB8AC3E}">
        <p14:creationId xmlns:p14="http://schemas.microsoft.com/office/powerpoint/2010/main" val="3176198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A454824-985D-4B85-A541-FDCF5972FEEA}"/>
              </a:ext>
            </a:extLst>
          </p:cNvPr>
          <p:cNvSpPr txBox="1"/>
          <p:nvPr/>
        </p:nvSpPr>
        <p:spPr>
          <a:xfrm>
            <a:off x="479376" y="931707"/>
            <a:ext cx="11233248" cy="276999"/>
          </a:xfrm>
          <a:prstGeom prst="rect">
            <a:avLst/>
          </a:prstGeom>
          <a:noFill/>
        </p:spPr>
        <p:txBody>
          <a:bodyPr wrap="square" rtlCol="0">
            <a:spAutoFit/>
          </a:bodyPr>
          <a:lstStyle/>
          <a:p>
            <a:pPr algn="ctr"/>
            <a:r>
              <a:rPr lang="en-US" sz="1200" b="1" dirty="0"/>
              <a:t>Consumers can be concerned about taste and texture</a:t>
            </a:r>
          </a:p>
        </p:txBody>
      </p:sp>
      <p:pic>
        <p:nvPicPr>
          <p:cNvPr id="16" name="Picture 15">
            <a:extLst>
              <a:ext uri="{FF2B5EF4-FFF2-40B4-BE49-F238E27FC236}">
                <a16:creationId xmlns:a16="http://schemas.microsoft.com/office/drawing/2014/main" id="{E0BC6090-AD2D-4748-98DD-6CDB73E388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91546"/>
            <a:ext cx="1008112" cy="520781"/>
          </a:xfrm>
          <a:prstGeom prst="rect">
            <a:avLst/>
          </a:prstGeom>
        </p:spPr>
      </p:pic>
      <p:sp>
        <p:nvSpPr>
          <p:cNvPr id="17" name="Rectangle 2">
            <a:extLst>
              <a:ext uri="{FF2B5EF4-FFF2-40B4-BE49-F238E27FC236}">
                <a16:creationId xmlns:a16="http://schemas.microsoft.com/office/drawing/2014/main" id="{5A2491A8-B81A-4CDF-B553-E1210057B3E0}"/>
              </a:ext>
            </a:extLst>
          </p:cNvPr>
          <p:cNvSpPr>
            <a:spLocks noChangeArrowheads="1"/>
          </p:cNvSpPr>
          <p:nvPr/>
        </p:nvSpPr>
        <p:spPr bwMode="auto">
          <a:xfrm>
            <a:off x="0" y="764704"/>
            <a:ext cx="12191999" cy="45719"/>
          </a:xfrm>
          <a:prstGeom prst="rect">
            <a:avLst/>
          </a:prstGeom>
          <a:solidFill>
            <a:srgbClr val="004899"/>
          </a:solidFill>
          <a:ln w="9525">
            <a:noFill/>
            <a:miter lim="800000"/>
            <a:headEnd/>
            <a:tailEnd/>
          </a:ln>
        </p:spPr>
        <p:txBody>
          <a:bodyPr wrap="none" anchor="ctr"/>
          <a:lstStyle/>
          <a:p>
            <a:endParaRPr lang="en-US" dirty="0"/>
          </a:p>
        </p:txBody>
      </p:sp>
      <p:sp>
        <p:nvSpPr>
          <p:cNvPr id="18" name="Text Box 4">
            <a:extLst>
              <a:ext uri="{FF2B5EF4-FFF2-40B4-BE49-F238E27FC236}">
                <a16:creationId xmlns:a16="http://schemas.microsoft.com/office/drawing/2014/main" id="{951E4274-FA9B-4299-AAE9-061B141D30B5}"/>
              </a:ext>
            </a:extLst>
          </p:cNvPr>
          <p:cNvSpPr txBox="1">
            <a:spLocks noChangeArrowheads="1"/>
          </p:cNvSpPr>
          <p:nvPr/>
        </p:nvSpPr>
        <p:spPr bwMode="auto">
          <a:xfrm>
            <a:off x="691222" y="44624"/>
            <a:ext cx="8501122" cy="707886"/>
          </a:xfrm>
          <a:prstGeom prst="rect">
            <a:avLst/>
          </a:prstGeom>
          <a:noFill/>
          <a:ln w="9525">
            <a:noFill/>
            <a:miter lim="800000"/>
            <a:headEnd/>
            <a:tailEnd/>
          </a:ln>
        </p:spPr>
        <p:txBody>
          <a:bodyPr wrap="square">
            <a:spAutoFit/>
          </a:bodyPr>
          <a:lstStyle/>
          <a:p>
            <a:r>
              <a:rPr lang="en-GB" sz="2000" b="1" dirty="0"/>
              <a:t>Some consumers believe that alternative proteins are less tasty than animal-based protein</a:t>
            </a:r>
            <a:endParaRPr lang="en-US" sz="2000" b="1" dirty="0"/>
          </a:p>
        </p:txBody>
      </p:sp>
      <p:sp>
        <p:nvSpPr>
          <p:cNvPr id="6" name="Rectangle: Rounded Corners 5">
            <a:extLst>
              <a:ext uri="{FF2B5EF4-FFF2-40B4-BE49-F238E27FC236}">
                <a16:creationId xmlns:a16="http://schemas.microsoft.com/office/drawing/2014/main" id="{EE25ACB1-1869-4377-B8DB-013C5FAA6898}"/>
              </a:ext>
            </a:extLst>
          </p:cNvPr>
          <p:cNvSpPr/>
          <p:nvPr/>
        </p:nvSpPr>
        <p:spPr>
          <a:xfrm>
            <a:off x="558889" y="6225359"/>
            <a:ext cx="10932557" cy="40906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t>42% of consumers admit that they can find plant-based food and drink products to be “bland and boring”</a:t>
            </a:r>
          </a:p>
        </p:txBody>
      </p:sp>
      <p:sp>
        <p:nvSpPr>
          <p:cNvPr id="7" name="Rectangle 6">
            <a:extLst>
              <a:ext uri="{FF2B5EF4-FFF2-40B4-BE49-F238E27FC236}">
                <a16:creationId xmlns:a16="http://schemas.microsoft.com/office/drawing/2014/main" id="{6C03E185-E731-402D-9848-E667739E6997}"/>
              </a:ext>
            </a:extLst>
          </p:cNvPr>
          <p:cNvSpPr/>
          <p:nvPr/>
        </p:nvSpPr>
        <p:spPr>
          <a:xfrm>
            <a:off x="216024" y="1422486"/>
            <a:ext cx="6096000" cy="461665"/>
          </a:xfrm>
          <a:prstGeom prst="rect">
            <a:avLst/>
          </a:prstGeom>
        </p:spPr>
        <p:txBody>
          <a:bodyPr>
            <a:spAutoFit/>
          </a:bodyPr>
          <a:lstStyle/>
          <a:p>
            <a:pPr algn="ctr"/>
            <a:r>
              <a:rPr lang="en-GB" sz="1200" b="1" dirty="0"/>
              <a:t>Would you say that plant-based protein tastes…</a:t>
            </a:r>
          </a:p>
          <a:p>
            <a:pPr algn="ctr"/>
            <a:r>
              <a:rPr lang="en-GB" sz="1200" b="1" dirty="0">
                <a:solidFill>
                  <a:srgbClr val="00B0F0"/>
                </a:solidFill>
              </a:rPr>
              <a:t>Global – Top ten answers</a:t>
            </a:r>
          </a:p>
        </p:txBody>
      </p:sp>
      <p:graphicFrame>
        <p:nvGraphicFramePr>
          <p:cNvPr id="4" name="Chart 3">
            <a:extLst>
              <a:ext uri="{FF2B5EF4-FFF2-40B4-BE49-F238E27FC236}">
                <a16:creationId xmlns:a16="http://schemas.microsoft.com/office/drawing/2014/main" id="{D1862114-4564-44AE-AE0C-32A700930468}"/>
              </a:ext>
            </a:extLst>
          </p:cNvPr>
          <p:cNvGraphicFramePr/>
          <p:nvPr>
            <p:extLst>
              <p:ext uri="{D42A27DB-BD31-4B8C-83A1-F6EECF244321}">
                <p14:modId xmlns:p14="http://schemas.microsoft.com/office/powerpoint/2010/main" val="2938639046"/>
              </p:ext>
            </p:extLst>
          </p:nvPr>
        </p:nvGraphicFramePr>
        <p:xfrm>
          <a:off x="295920" y="1972842"/>
          <a:ext cx="5936208" cy="4089098"/>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descr="A picture containing food, fruit&#10;&#10;Description automatically generated">
            <a:extLst>
              <a:ext uri="{FF2B5EF4-FFF2-40B4-BE49-F238E27FC236}">
                <a16:creationId xmlns:a16="http://schemas.microsoft.com/office/drawing/2014/main" id="{46AB2913-7E95-43E7-AB4A-4264784C42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973" b="11150"/>
          <a:stretch/>
        </p:blipFill>
        <p:spPr>
          <a:xfrm>
            <a:off x="5735960" y="4483401"/>
            <a:ext cx="2016224" cy="1570170"/>
          </a:xfrm>
          <a:prstGeom prst="rect">
            <a:avLst/>
          </a:prstGeom>
        </p:spPr>
      </p:pic>
      <p:pic>
        <p:nvPicPr>
          <p:cNvPr id="10" name="Picture 9" descr="A picture containing food, fruit&#10;&#10;Description automatically generated">
            <a:extLst>
              <a:ext uri="{FF2B5EF4-FFF2-40B4-BE49-F238E27FC236}">
                <a16:creationId xmlns:a16="http://schemas.microsoft.com/office/drawing/2014/main" id="{C0ACE86D-C996-4224-9F98-F43F776042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6240" y="4431908"/>
            <a:ext cx="3067819" cy="1726159"/>
          </a:xfrm>
          <a:prstGeom prst="rect">
            <a:avLst/>
          </a:prstGeom>
        </p:spPr>
      </p:pic>
      <p:sp>
        <p:nvSpPr>
          <p:cNvPr id="15" name="TextBox 14">
            <a:extLst>
              <a:ext uri="{FF2B5EF4-FFF2-40B4-BE49-F238E27FC236}">
                <a16:creationId xmlns:a16="http://schemas.microsoft.com/office/drawing/2014/main" id="{CFED103D-A547-44F5-B0C0-19C8C3AB1C0A}"/>
              </a:ext>
            </a:extLst>
          </p:cNvPr>
          <p:cNvSpPr txBox="1"/>
          <p:nvPr/>
        </p:nvSpPr>
        <p:spPr>
          <a:xfrm>
            <a:off x="5917163" y="1295495"/>
            <a:ext cx="5755005" cy="2862322"/>
          </a:xfrm>
          <a:prstGeom prst="rect">
            <a:avLst/>
          </a:prstGeom>
          <a:noFill/>
        </p:spPr>
        <p:txBody>
          <a:bodyPr wrap="square" rtlCol="0">
            <a:spAutoFit/>
          </a:bodyPr>
          <a:lstStyle/>
          <a:p>
            <a:r>
              <a:rPr lang="en-US" sz="1200" dirty="0"/>
              <a:t>Whilst consumers are demonstrating a favorable perception of plant-based products, it is important not to over-estimate demand. One of the key reasons for this is the issue of taste and indulgence. After all, irrespective of the concerns that consumers may have when it comes to health and sustainability, these two issues continue to be the main motivations that drive eating habits.</a:t>
            </a:r>
          </a:p>
          <a:p>
            <a:endParaRPr lang="en-US" sz="1200" dirty="0"/>
          </a:p>
          <a:p>
            <a:r>
              <a:rPr lang="en-US" sz="1200" dirty="0"/>
              <a:t>FMCG Gurus research shows that four in ten global consumers believe that plant-based food and drink can be bland and boring. Additionally, 46% of global consumers believe that plant protein is inferior in taste compared to animal-based protein.</a:t>
            </a:r>
          </a:p>
          <a:p>
            <a:endParaRPr lang="en-US" sz="1200" dirty="0"/>
          </a:p>
          <a:p>
            <a:r>
              <a:rPr lang="en-US" sz="1200" dirty="0"/>
              <a:t>Taste and texture is something that can be an issue for consumers when it comes to plant-based products, something that can hinder enjoyment. This is something that the industry needs to address if the alternative protein market is to become truly mainstream.</a:t>
            </a:r>
          </a:p>
        </p:txBody>
      </p:sp>
      <p:pic>
        <p:nvPicPr>
          <p:cNvPr id="12" name="Picture 11">
            <a:extLst>
              <a:ext uri="{FF2B5EF4-FFF2-40B4-BE49-F238E27FC236}">
                <a16:creationId xmlns:a16="http://schemas.microsoft.com/office/drawing/2014/main" id="{E8176790-4022-4899-B709-A5DD1EE259BD}"/>
              </a:ext>
            </a:extLst>
          </p:cNvPr>
          <p:cNvPicPr>
            <a:picLocks noChangeAspect="1"/>
          </p:cNvPicPr>
          <p:nvPr/>
        </p:nvPicPr>
        <p:blipFill>
          <a:blip r:embed="rId7"/>
          <a:stretch>
            <a:fillRect/>
          </a:stretch>
        </p:blipFill>
        <p:spPr>
          <a:xfrm>
            <a:off x="191344" y="216414"/>
            <a:ext cx="377985" cy="377985"/>
          </a:xfrm>
          <a:prstGeom prst="rect">
            <a:avLst/>
          </a:prstGeom>
        </p:spPr>
      </p:pic>
    </p:spTree>
    <p:extLst>
      <p:ext uri="{BB962C8B-B14F-4D97-AF65-F5344CB8AC3E}">
        <p14:creationId xmlns:p14="http://schemas.microsoft.com/office/powerpoint/2010/main" val="541833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A454824-985D-4B85-A541-FDCF5972FEEA}"/>
              </a:ext>
            </a:extLst>
          </p:cNvPr>
          <p:cNvSpPr txBox="1"/>
          <p:nvPr/>
        </p:nvSpPr>
        <p:spPr>
          <a:xfrm>
            <a:off x="479376" y="931707"/>
            <a:ext cx="11233248" cy="276999"/>
          </a:xfrm>
          <a:prstGeom prst="rect">
            <a:avLst/>
          </a:prstGeom>
          <a:noFill/>
        </p:spPr>
        <p:txBody>
          <a:bodyPr wrap="square" rtlCol="0">
            <a:spAutoFit/>
          </a:bodyPr>
          <a:lstStyle/>
          <a:p>
            <a:pPr algn="ctr"/>
            <a:r>
              <a:rPr lang="en-US" sz="1200" b="1" dirty="0"/>
              <a:t>Consumers can feel that alternative meat lacks taste</a:t>
            </a:r>
          </a:p>
        </p:txBody>
      </p:sp>
      <p:pic>
        <p:nvPicPr>
          <p:cNvPr id="16" name="Picture 15">
            <a:extLst>
              <a:ext uri="{FF2B5EF4-FFF2-40B4-BE49-F238E27FC236}">
                <a16:creationId xmlns:a16="http://schemas.microsoft.com/office/drawing/2014/main" id="{E0BC6090-AD2D-4748-98DD-6CDB73E388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91546"/>
            <a:ext cx="1008112" cy="520781"/>
          </a:xfrm>
          <a:prstGeom prst="rect">
            <a:avLst/>
          </a:prstGeom>
        </p:spPr>
      </p:pic>
      <p:sp>
        <p:nvSpPr>
          <p:cNvPr id="17" name="Rectangle 2">
            <a:extLst>
              <a:ext uri="{FF2B5EF4-FFF2-40B4-BE49-F238E27FC236}">
                <a16:creationId xmlns:a16="http://schemas.microsoft.com/office/drawing/2014/main" id="{5A2491A8-B81A-4CDF-B553-E1210057B3E0}"/>
              </a:ext>
            </a:extLst>
          </p:cNvPr>
          <p:cNvSpPr>
            <a:spLocks noChangeArrowheads="1"/>
          </p:cNvSpPr>
          <p:nvPr/>
        </p:nvSpPr>
        <p:spPr bwMode="auto">
          <a:xfrm>
            <a:off x="0" y="764704"/>
            <a:ext cx="12191999" cy="45719"/>
          </a:xfrm>
          <a:prstGeom prst="rect">
            <a:avLst/>
          </a:prstGeom>
          <a:solidFill>
            <a:srgbClr val="004899"/>
          </a:solidFill>
          <a:ln w="9525">
            <a:noFill/>
            <a:miter lim="800000"/>
            <a:headEnd/>
            <a:tailEnd/>
          </a:ln>
        </p:spPr>
        <p:txBody>
          <a:bodyPr wrap="none" anchor="ctr"/>
          <a:lstStyle/>
          <a:p>
            <a:endParaRPr lang="en-US" dirty="0"/>
          </a:p>
        </p:txBody>
      </p:sp>
      <p:sp>
        <p:nvSpPr>
          <p:cNvPr id="18" name="Text Box 4">
            <a:extLst>
              <a:ext uri="{FF2B5EF4-FFF2-40B4-BE49-F238E27FC236}">
                <a16:creationId xmlns:a16="http://schemas.microsoft.com/office/drawing/2014/main" id="{951E4274-FA9B-4299-AAE9-061B141D30B5}"/>
              </a:ext>
            </a:extLst>
          </p:cNvPr>
          <p:cNvSpPr txBox="1">
            <a:spLocks noChangeArrowheads="1"/>
          </p:cNvSpPr>
          <p:nvPr/>
        </p:nvSpPr>
        <p:spPr bwMode="auto">
          <a:xfrm>
            <a:off x="691222" y="44624"/>
            <a:ext cx="8501122" cy="707886"/>
          </a:xfrm>
          <a:prstGeom prst="rect">
            <a:avLst/>
          </a:prstGeom>
          <a:noFill/>
          <a:ln w="9525">
            <a:noFill/>
            <a:miter lim="800000"/>
            <a:headEnd/>
            <a:tailEnd/>
          </a:ln>
        </p:spPr>
        <p:txBody>
          <a:bodyPr wrap="square">
            <a:spAutoFit/>
          </a:bodyPr>
          <a:lstStyle/>
          <a:p>
            <a:r>
              <a:rPr lang="en-GB" sz="2000" b="1" dirty="0"/>
              <a:t>Taste is also a key reason why consumers do not turn to meat substitutes</a:t>
            </a:r>
            <a:endParaRPr lang="en-US" sz="2000" b="1" dirty="0"/>
          </a:p>
        </p:txBody>
      </p:sp>
      <p:sp>
        <p:nvSpPr>
          <p:cNvPr id="6" name="Rectangle: Rounded Corners 5">
            <a:extLst>
              <a:ext uri="{FF2B5EF4-FFF2-40B4-BE49-F238E27FC236}">
                <a16:creationId xmlns:a16="http://schemas.microsoft.com/office/drawing/2014/main" id="{EE25ACB1-1869-4377-B8DB-013C5FAA6898}"/>
              </a:ext>
            </a:extLst>
          </p:cNvPr>
          <p:cNvSpPr/>
          <p:nvPr/>
        </p:nvSpPr>
        <p:spPr>
          <a:xfrm>
            <a:off x="558889" y="6225359"/>
            <a:ext cx="10932557" cy="40906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t>51% of global consumers admit that they would struggle to give up meat in the long-term</a:t>
            </a:r>
          </a:p>
        </p:txBody>
      </p:sp>
      <p:sp>
        <p:nvSpPr>
          <p:cNvPr id="9" name="Rectangle 8">
            <a:extLst>
              <a:ext uri="{FF2B5EF4-FFF2-40B4-BE49-F238E27FC236}">
                <a16:creationId xmlns:a16="http://schemas.microsoft.com/office/drawing/2014/main" id="{A62933ED-93A3-43B1-8A0D-D470745C9285}"/>
              </a:ext>
            </a:extLst>
          </p:cNvPr>
          <p:cNvSpPr/>
          <p:nvPr/>
        </p:nvSpPr>
        <p:spPr>
          <a:xfrm>
            <a:off x="407368" y="2566645"/>
            <a:ext cx="11449272" cy="646331"/>
          </a:xfrm>
          <a:prstGeom prst="rect">
            <a:avLst/>
          </a:prstGeom>
        </p:spPr>
        <p:txBody>
          <a:bodyPr wrap="square">
            <a:spAutoFit/>
          </a:bodyPr>
          <a:lstStyle/>
          <a:p>
            <a:pPr algn="ctr"/>
            <a:r>
              <a:rPr lang="en-GB" sz="1200" b="1" dirty="0"/>
              <a:t>You state that you do not eat alternative meat substitutes/replacements. Why is this?</a:t>
            </a:r>
          </a:p>
          <a:p>
            <a:pPr algn="ctr"/>
            <a:r>
              <a:rPr lang="en-GB" sz="1200" b="1" dirty="0">
                <a:solidFill>
                  <a:srgbClr val="FF0000"/>
                </a:solidFill>
              </a:rPr>
              <a:t>Respondents who do not eat meat substitutes/ replacements</a:t>
            </a:r>
          </a:p>
          <a:p>
            <a:pPr algn="ctr"/>
            <a:r>
              <a:rPr lang="en-GB" sz="1200" b="1" dirty="0">
                <a:solidFill>
                  <a:srgbClr val="00B0F0"/>
                </a:solidFill>
              </a:rPr>
              <a:t>Global</a:t>
            </a:r>
          </a:p>
        </p:txBody>
      </p:sp>
      <p:graphicFrame>
        <p:nvGraphicFramePr>
          <p:cNvPr id="8" name="Chart 7">
            <a:extLst>
              <a:ext uri="{FF2B5EF4-FFF2-40B4-BE49-F238E27FC236}">
                <a16:creationId xmlns:a16="http://schemas.microsoft.com/office/drawing/2014/main" id="{5A2F5AF1-4697-4CD9-8B47-5D30349E55B7}"/>
              </a:ext>
            </a:extLst>
          </p:cNvPr>
          <p:cNvGraphicFramePr/>
          <p:nvPr>
            <p:extLst>
              <p:ext uri="{D42A27DB-BD31-4B8C-83A1-F6EECF244321}">
                <p14:modId xmlns:p14="http://schemas.microsoft.com/office/powerpoint/2010/main" val="2761194259"/>
              </p:ext>
            </p:extLst>
          </p:nvPr>
        </p:nvGraphicFramePr>
        <p:xfrm>
          <a:off x="695400" y="3140968"/>
          <a:ext cx="10796046" cy="299736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24149CF5-9F2B-4373-A3AD-B9945F552E24}"/>
              </a:ext>
            </a:extLst>
          </p:cNvPr>
          <p:cNvSpPr txBox="1"/>
          <p:nvPr/>
        </p:nvSpPr>
        <p:spPr>
          <a:xfrm>
            <a:off x="335361" y="1295495"/>
            <a:ext cx="11336808" cy="1200329"/>
          </a:xfrm>
          <a:prstGeom prst="rect">
            <a:avLst/>
          </a:prstGeom>
          <a:noFill/>
        </p:spPr>
        <p:txBody>
          <a:bodyPr wrap="square" rtlCol="0">
            <a:spAutoFit/>
          </a:bodyPr>
          <a:lstStyle/>
          <a:p>
            <a:r>
              <a:rPr lang="en-US" sz="1200" dirty="0"/>
              <a:t>FMCG Gurus asked the seven out of ten consumers across the globe who do not turn to meat substitute products, why this is so. The research shows that the two main reasons for this is that people prefer real meat and that alternative meats lack taste. Again, this serves to highlight how consumers are conscious about the sensory element of alternative protein and meat products.</a:t>
            </a:r>
          </a:p>
          <a:p>
            <a:endParaRPr lang="en-US" sz="1200" dirty="0"/>
          </a:p>
          <a:p>
            <a:r>
              <a:rPr lang="en-US" sz="1200" dirty="0"/>
              <a:t>This further highlights how the industry needs to address issues relating to taste and texture if the alternative protein/meat substitute market is to become truly mainstream.</a:t>
            </a:r>
          </a:p>
        </p:txBody>
      </p:sp>
      <p:pic>
        <p:nvPicPr>
          <p:cNvPr id="10" name="Picture 9">
            <a:extLst>
              <a:ext uri="{FF2B5EF4-FFF2-40B4-BE49-F238E27FC236}">
                <a16:creationId xmlns:a16="http://schemas.microsoft.com/office/drawing/2014/main" id="{914DFE00-65E1-45C3-8E0D-E74C37E1ED4D}"/>
              </a:ext>
            </a:extLst>
          </p:cNvPr>
          <p:cNvPicPr>
            <a:picLocks noChangeAspect="1"/>
          </p:cNvPicPr>
          <p:nvPr/>
        </p:nvPicPr>
        <p:blipFill>
          <a:blip r:embed="rId5"/>
          <a:stretch>
            <a:fillRect/>
          </a:stretch>
        </p:blipFill>
        <p:spPr>
          <a:xfrm>
            <a:off x="191344" y="216414"/>
            <a:ext cx="377985" cy="377985"/>
          </a:xfrm>
          <a:prstGeom prst="rect">
            <a:avLst/>
          </a:prstGeom>
        </p:spPr>
      </p:pic>
    </p:spTree>
    <p:extLst>
      <p:ext uri="{BB962C8B-B14F-4D97-AF65-F5344CB8AC3E}">
        <p14:creationId xmlns:p14="http://schemas.microsoft.com/office/powerpoint/2010/main" val="289455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E8CD7084-7BFC-4489-B28A-303E23A0AA04}"/>
              </a:ext>
            </a:extLst>
          </p:cNvPr>
          <p:cNvSpPr txBox="1"/>
          <p:nvPr/>
        </p:nvSpPr>
        <p:spPr>
          <a:xfrm>
            <a:off x="1919534" y="934545"/>
            <a:ext cx="8352930" cy="276999"/>
          </a:xfrm>
          <a:prstGeom prst="rect">
            <a:avLst/>
          </a:prstGeom>
          <a:noFill/>
        </p:spPr>
        <p:txBody>
          <a:bodyPr wrap="square" rtlCol="0">
            <a:spAutoFit/>
          </a:bodyPr>
          <a:lstStyle/>
          <a:p>
            <a:pPr algn="ctr"/>
            <a:r>
              <a:rPr lang="en-US" sz="1200" b="1" dirty="0"/>
              <a:t>FMCG Gurus recommends the following when it comes to Plant-Life</a:t>
            </a:r>
          </a:p>
        </p:txBody>
      </p:sp>
      <p:sp>
        <p:nvSpPr>
          <p:cNvPr id="3" name="Rectangle: Rounded Corners 2">
            <a:extLst>
              <a:ext uri="{FF2B5EF4-FFF2-40B4-BE49-F238E27FC236}">
                <a16:creationId xmlns:a16="http://schemas.microsoft.com/office/drawing/2014/main" id="{B277EB19-B2A1-405A-9D7E-E2005D6AF0B0}"/>
              </a:ext>
            </a:extLst>
          </p:cNvPr>
          <p:cNvSpPr/>
          <p:nvPr/>
        </p:nvSpPr>
        <p:spPr>
          <a:xfrm>
            <a:off x="479376" y="1412777"/>
            <a:ext cx="4176465" cy="158112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Position plant-based diets as cool and fashionable</a:t>
            </a:r>
          </a:p>
        </p:txBody>
      </p:sp>
      <p:sp>
        <p:nvSpPr>
          <p:cNvPr id="15" name="Rectangle: Rounded Corners 14">
            <a:extLst>
              <a:ext uri="{FF2B5EF4-FFF2-40B4-BE49-F238E27FC236}">
                <a16:creationId xmlns:a16="http://schemas.microsoft.com/office/drawing/2014/main" id="{16C3031F-924C-4277-8D29-30ECE0823B94}"/>
              </a:ext>
            </a:extLst>
          </p:cNvPr>
          <p:cNvSpPr/>
          <p:nvPr/>
        </p:nvSpPr>
        <p:spPr>
          <a:xfrm>
            <a:off x="479376" y="3250506"/>
            <a:ext cx="4200897" cy="1581124"/>
          </a:xfrm>
          <a:prstGeom prst="roundRect">
            <a:avLst/>
          </a:prstGeom>
          <a:solidFill>
            <a:srgbClr val="00B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Target better-for-you snacking occasions</a:t>
            </a:r>
          </a:p>
        </p:txBody>
      </p:sp>
      <p:sp>
        <p:nvSpPr>
          <p:cNvPr id="16" name="Rectangle: Rounded Corners 15">
            <a:extLst>
              <a:ext uri="{FF2B5EF4-FFF2-40B4-BE49-F238E27FC236}">
                <a16:creationId xmlns:a16="http://schemas.microsoft.com/office/drawing/2014/main" id="{1521723A-DF22-42A8-95AB-1780547A55AD}"/>
              </a:ext>
            </a:extLst>
          </p:cNvPr>
          <p:cNvSpPr/>
          <p:nvPr/>
        </p:nvSpPr>
        <p:spPr>
          <a:xfrm>
            <a:off x="479377" y="5088236"/>
            <a:ext cx="4200896" cy="158112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Ensure products are not seen as compromise-free</a:t>
            </a:r>
          </a:p>
        </p:txBody>
      </p:sp>
      <p:sp>
        <p:nvSpPr>
          <p:cNvPr id="17" name="Rectangle: Rounded Corners 16">
            <a:extLst>
              <a:ext uri="{FF2B5EF4-FFF2-40B4-BE49-F238E27FC236}">
                <a16:creationId xmlns:a16="http://schemas.microsoft.com/office/drawing/2014/main" id="{C6F8DF26-1870-4EA4-AAB5-E298832EED14}"/>
              </a:ext>
            </a:extLst>
          </p:cNvPr>
          <p:cNvSpPr/>
          <p:nvPr/>
        </p:nvSpPr>
        <p:spPr>
          <a:xfrm>
            <a:off x="4943873" y="1412776"/>
            <a:ext cx="6624735" cy="1581124"/>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81E8A0E0-EEE9-47AF-AB4A-863C9E522680}"/>
              </a:ext>
            </a:extLst>
          </p:cNvPr>
          <p:cNvSpPr/>
          <p:nvPr/>
        </p:nvSpPr>
        <p:spPr>
          <a:xfrm>
            <a:off x="4943873" y="3250505"/>
            <a:ext cx="6624735" cy="1581124"/>
          </a:xfrm>
          <a:prstGeom prst="roundRect">
            <a:avLst/>
          </a:prstGeom>
          <a:noFill/>
          <a:ln w="12700">
            <a:solidFill>
              <a:srgbClr val="00B0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F2F254C7-292E-45E5-82DB-85922189127E}"/>
              </a:ext>
            </a:extLst>
          </p:cNvPr>
          <p:cNvSpPr/>
          <p:nvPr/>
        </p:nvSpPr>
        <p:spPr>
          <a:xfrm>
            <a:off x="4943873" y="5088235"/>
            <a:ext cx="6624735" cy="1581124"/>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66049BF-1AF7-4699-9630-30AE5BCE505F}"/>
              </a:ext>
            </a:extLst>
          </p:cNvPr>
          <p:cNvSpPr txBox="1"/>
          <p:nvPr/>
        </p:nvSpPr>
        <p:spPr>
          <a:xfrm>
            <a:off x="5087889" y="1412776"/>
            <a:ext cx="6264695" cy="1569660"/>
          </a:xfrm>
          <a:prstGeom prst="rect">
            <a:avLst/>
          </a:prstGeom>
          <a:noFill/>
        </p:spPr>
        <p:txBody>
          <a:bodyPr wrap="square" rtlCol="0">
            <a:spAutoFit/>
          </a:bodyPr>
          <a:lstStyle/>
          <a:p>
            <a:r>
              <a:rPr lang="en-US" sz="1200" dirty="0"/>
              <a:t>It must be remembered that many of the ingredients and products that are witnessing a surge in popularity as a result of plant-based diets are not new to the market and have been around for decades. The reason for the popularity is that consumers are changing their diets to act in a sustainable and healthier manner.</a:t>
            </a:r>
          </a:p>
          <a:p>
            <a:endParaRPr lang="en-US" sz="1200" dirty="0"/>
          </a:p>
          <a:p>
            <a:r>
              <a:rPr lang="en-US" sz="1200" dirty="0"/>
              <a:t>This is something that the industry needs to capitalize on by positioning plant-based products around forms of self-expression and elitism, positioning products as stylish and cool as opposed to simply being better-for-you.</a:t>
            </a:r>
          </a:p>
        </p:txBody>
      </p:sp>
      <p:sp>
        <p:nvSpPr>
          <p:cNvPr id="22" name="TextBox 21">
            <a:extLst>
              <a:ext uri="{FF2B5EF4-FFF2-40B4-BE49-F238E27FC236}">
                <a16:creationId xmlns:a16="http://schemas.microsoft.com/office/drawing/2014/main" id="{9604C64F-EB0E-4ADF-8423-17D56641092C}"/>
              </a:ext>
            </a:extLst>
          </p:cNvPr>
          <p:cNvSpPr txBox="1"/>
          <p:nvPr/>
        </p:nvSpPr>
        <p:spPr>
          <a:xfrm>
            <a:off x="5060780" y="3284984"/>
            <a:ext cx="6291803" cy="1569660"/>
          </a:xfrm>
          <a:prstGeom prst="rect">
            <a:avLst/>
          </a:prstGeom>
          <a:noFill/>
        </p:spPr>
        <p:txBody>
          <a:bodyPr wrap="square" rtlCol="0">
            <a:spAutoFit/>
          </a:bodyPr>
          <a:lstStyle/>
          <a:p>
            <a:r>
              <a:rPr lang="en-US" sz="1200" dirty="0"/>
              <a:t>Interest in alternative protein sources is something that is being driven by consumers turning to products high in protein because they are guilt-free and conveniently nutritious. This links to changing meal-time and snacking habits and consumers switching traditional impulse categories like chocolate for high protein/low sugar alternatives.</a:t>
            </a:r>
          </a:p>
          <a:p>
            <a:endParaRPr lang="en-US" sz="1200" dirty="0"/>
          </a:p>
          <a:p>
            <a:r>
              <a:rPr lang="en-US" sz="1200" dirty="0"/>
              <a:t>Plant-based ingredients appeal because they are natural and nutritious and as such, products need to be targeted at snacking occasions when consumers are seeking out better-for-you options.</a:t>
            </a:r>
          </a:p>
        </p:txBody>
      </p:sp>
      <p:sp>
        <p:nvSpPr>
          <p:cNvPr id="23" name="TextBox 22">
            <a:extLst>
              <a:ext uri="{FF2B5EF4-FFF2-40B4-BE49-F238E27FC236}">
                <a16:creationId xmlns:a16="http://schemas.microsoft.com/office/drawing/2014/main" id="{6B43D98B-95A8-4A0F-B5B0-68AEF3318657}"/>
              </a:ext>
            </a:extLst>
          </p:cNvPr>
          <p:cNvSpPr txBox="1"/>
          <p:nvPr/>
        </p:nvSpPr>
        <p:spPr>
          <a:xfrm>
            <a:off x="5087889" y="5140349"/>
            <a:ext cx="6264695" cy="1569660"/>
          </a:xfrm>
          <a:prstGeom prst="rect">
            <a:avLst/>
          </a:prstGeom>
          <a:noFill/>
        </p:spPr>
        <p:txBody>
          <a:bodyPr wrap="square" rtlCol="0">
            <a:spAutoFit/>
          </a:bodyPr>
          <a:lstStyle/>
          <a:p>
            <a:r>
              <a:rPr lang="en-US" sz="1200" dirty="0"/>
              <a:t>Irrespective of attempts made by the food and drink industry to change perceptions over the decade, consumers can still feel that the healthiest food and drink is bland and boring and lacking in taste. Plant-based food and drink is no exception to this, whilst consumers can also be reluctant to cut down on products like meat and dairy for the same reason.</a:t>
            </a:r>
          </a:p>
          <a:p>
            <a:endParaRPr lang="en-US" sz="1200" dirty="0"/>
          </a:p>
          <a:p>
            <a:r>
              <a:rPr lang="en-US" sz="1200" dirty="0"/>
              <a:t>At a time when consumers are seeking out moments of indulgence and escapism daily, it is crucial that plant-based products are seen to be compromise-free when it comes to taste and texture.</a:t>
            </a:r>
          </a:p>
        </p:txBody>
      </p:sp>
      <p:pic>
        <p:nvPicPr>
          <p:cNvPr id="20" name="Picture 19">
            <a:extLst>
              <a:ext uri="{FF2B5EF4-FFF2-40B4-BE49-F238E27FC236}">
                <a16:creationId xmlns:a16="http://schemas.microsoft.com/office/drawing/2014/main" id="{17A47CFA-6B78-4C94-807E-CF5A74C6A8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91546"/>
            <a:ext cx="1008112" cy="520781"/>
          </a:xfrm>
          <a:prstGeom prst="rect">
            <a:avLst/>
          </a:prstGeom>
        </p:spPr>
      </p:pic>
      <p:sp>
        <p:nvSpPr>
          <p:cNvPr id="21" name="Rectangle 2">
            <a:extLst>
              <a:ext uri="{FF2B5EF4-FFF2-40B4-BE49-F238E27FC236}">
                <a16:creationId xmlns:a16="http://schemas.microsoft.com/office/drawing/2014/main" id="{B9E29A38-92AE-4A1D-9021-406F82CF802E}"/>
              </a:ext>
            </a:extLst>
          </p:cNvPr>
          <p:cNvSpPr>
            <a:spLocks noChangeArrowheads="1"/>
          </p:cNvSpPr>
          <p:nvPr/>
        </p:nvSpPr>
        <p:spPr bwMode="auto">
          <a:xfrm>
            <a:off x="0" y="764704"/>
            <a:ext cx="12191999" cy="45719"/>
          </a:xfrm>
          <a:prstGeom prst="rect">
            <a:avLst/>
          </a:prstGeom>
          <a:solidFill>
            <a:srgbClr val="004899"/>
          </a:solidFill>
          <a:ln w="9525">
            <a:noFill/>
            <a:miter lim="800000"/>
            <a:headEnd/>
            <a:tailEnd/>
          </a:ln>
        </p:spPr>
        <p:txBody>
          <a:bodyPr wrap="none" anchor="ctr"/>
          <a:lstStyle/>
          <a:p>
            <a:endParaRPr lang="en-US" dirty="0"/>
          </a:p>
        </p:txBody>
      </p:sp>
      <p:sp>
        <p:nvSpPr>
          <p:cNvPr id="24" name="Text Box 4">
            <a:extLst>
              <a:ext uri="{FF2B5EF4-FFF2-40B4-BE49-F238E27FC236}">
                <a16:creationId xmlns:a16="http://schemas.microsoft.com/office/drawing/2014/main" id="{8F67BE27-B274-41D0-9DD2-AAD59CC41C70}"/>
              </a:ext>
            </a:extLst>
          </p:cNvPr>
          <p:cNvSpPr txBox="1">
            <a:spLocks noChangeArrowheads="1"/>
          </p:cNvSpPr>
          <p:nvPr/>
        </p:nvSpPr>
        <p:spPr bwMode="auto">
          <a:xfrm>
            <a:off x="691222" y="188640"/>
            <a:ext cx="8501122" cy="400110"/>
          </a:xfrm>
          <a:prstGeom prst="rect">
            <a:avLst/>
          </a:prstGeom>
          <a:noFill/>
          <a:ln w="9525">
            <a:noFill/>
            <a:miter lim="800000"/>
            <a:headEnd/>
            <a:tailEnd/>
          </a:ln>
        </p:spPr>
        <p:txBody>
          <a:bodyPr wrap="square">
            <a:spAutoFit/>
          </a:bodyPr>
          <a:lstStyle/>
          <a:p>
            <a:r>
              <a:rPr lang="en-US" sz="2000" b="1" dirty="0"/>
              <a:t>Conclusions</a:t>
            </a:r>
          </a:p>
        </p:txBody>
      </p:sp>
      <p:pic>
        <p:nvPicPr>
          <p:cNvPr id="25" name="Picture 24">
            <a:extLst>
              <a:ext uri="{FF2B5EF4-FFF2-40B4-BE49-F238E27FC236}">
                <a16:creationId xmlns:a16="http://schemas.microsoft.com/office/drawing/2014/main" id="{C2CD0CC4-AB37-4880-B9C8-A76DEDB1327C}"/>
              </a:ext>
            </a:extLst>
          </p:cNvPr>
          <p:cNvPicPr>
            <a:picLocks noChangeAspect="1"/>
          </p:cNvPicPr>
          <p:nvPr/>
        </p:nvPicPr>
        <p:blipFill>
          <a:blip r:embed="rId4"/>
          <a:stretch>
            <a:fillRect/>
          </a:stretch>
        </p:blipFill>
        <p:spPr>
          <a:xfrm>
            <a:off x="191344" y="216414"/>
            <a:ext cx="377985" cy="377985"/>
          </a:xfrm>
          <a:prstGeom prst="rect">
            <a:avLst/>
          </a:prstGeom>
        </p:spPr>
      </p:pic>
    </p:spTree>
    <p:extLst>
      <p:ext uri="{BB962C8B-B14F-4D97-AF65-F5344CB8AC3E}">
        <p14:creationId xmlns:p14="http://schemas.microsoft.com/office/powerpoint/2010/main" val="1413959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FE9F82-55DA-4A12-9BE1-8C0D3A727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5B0EDD5-139B-4A8D-B1C3-6FBCBB35A7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 y="5862213"/>
            <a:ext cx="12192000" cy="995786"/>
          </a:xfrm>
          <a:prstGeom prst="rect">
            <a:avLst/>
          </a:prstGeom>
        </p:spPr>
      </p:pic>
      <p:pic>
        <p:nvPicPr>
          <p:cNvPr id="9" name="Picture 8">
            <a:extLst>
              <a:ext uri="{FF2B5EF4-FFF2-40B4-BE49-F238E27FC236}">
                <a16:creationId xmlns:a16="http://schemas.microsoft.com/office/drawing/2014/main" id="{FF93652E-6795-492E-91C2-AB1587212D6D}"/>
              </a:ext>
            </a:extLst>
          </p:cNvPr>
          <p:cNvPicPr>
            <a:picLocks noChangeAspect="1"/>
          </p:cNvPicPr>
          <p:nvPr/>
        </p:nvPicPr>
        <p:blipFill>
          <a:blip r:embed="rId5"/>
          <a:stretch>
            <a:fillRect/>
          </a:stretch>
        </p:blipFill>
        <p:spPr>
          <a:xfrm>
            <a:off x="517677" y="2548051"/>
            <a:ext cx="5578323" cy="1761897"/>
          </a:xfrm>
          <a:prstGeom prst="rect">
            <a:avLst/>
          </a:prstGeom>
        </p:spPr>
      </p:pic>
      <p:pic>
        <p:nvPicPr>
          <p:cNvPr id="10" name="Picture 9">
            <a:extLst>
              <a:ext uri="{FF2B5EF4-FFF2-40B4-BE49-F238E27FC236}">
                <a16:creationId xmlns:a16="http://schemas.microsoft.com/office/drawing/2014/main" id="{260B88CD-EBB7-4E5B-9F51-0AEFD2AA07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8078" y="2132856"/>
            <a:ext cx="4367376" cy="2256144"/>
          </a:xfrm>
          <a:prstGeom prst="rect">
            <a:avLst/>
          </a:prstGeom>
        </p:spPr>
      </p:pic>
    </p:spTree>
    <p:extLst>
      <p:ext uri="{BB962C8B-B14F-4D97-AF65-F5344CB8AC3E}">
        <p14:creationId xmlns:p14="http://schemas.microsoft.com/office/powerpoint/2010/main" val="4287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A91E1-1344-47AC-A32F-17BCA4B46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69" y="0"/>
            <a:ext cx="12192000" cy="6858000"/>
          </a:xfrm>
          <a:prstGeom prst="rect">
            <a:avLst/>
          </a:prstGeom>
        </p:spPr>
      </p:pic>
      <p:sp>
        <p:nvSpPr>
          <p:cNvPr id="6" name="Rectangle 5">
            <a:extLst>
              <a:ext uri="{FF2B5EF4-FFF2-40B4-BE49-F238E27FC236}">
                <a16:creationId xmlns:a16="http://schemas.microsoft.com/office/drawing/2014/main" id="{2D0BC19A-4CED-4816-917A-A9DB2FB91282}"/>
              </a:ext>
            </a:extLst>
          </p:cNvPr>
          <p:cNvSpPr/>
          <p:nvPr/>
        </p:nvSpPr>
        <p:spPr>
          <a:xfrm>
            <a:off x="908803" y="2276872"/>
            <a:ext cx="3459872" cy="523220"/>
          </a:xfrm>
          <a:prstGeom prst="rect">
            <a:avLst/>
          </a:prstGeom>
        </p:spPr>
        <p:txBody>
          <a:bodyPr wrap="square">
            <a:spAutoFit/>
          </a:bodyPr>
          <a:lstStyle/>
          <a:p>
            <a:r>
              <a:rPr lang="en-GB" sz="2800" b="1" dirty="0">
                <a:solidFill>
                  <a:schemeClr val="bg1"/>
                </a:solidFill>
              </a:rPr>
              <a:t>Plant-Life Explored </a:t>
            </a:r>
          </a:p>
        </p:txBody>
      </p:sp>
      <p:cxnSp>
        <p:nvCxnSpPr>
          <p:cNvPr id="9" name="Straight Connector 8">
            <a:extLst>
              <a:ext uri="{FF2B5EF4-FFF2-40B4-BE49-F238E27FC236}">
                <a16:creationId xmlns:a16="http://schemas.microsoft.com/office/drawing/2014/main" id="{3E2EF6A4-BD9F-4B07-86B5-05CE05995F64}"/>
              </a:ext>
            </a:extLst>
          </p:cNvPr>
          <p:cNvCxnSpPr/>
          <p:nvPr/>
        </p:nvCxnSpPr>
        <p:spPr>
          <a:xfrm>
            <a:off x="907936" y="2924944"/>
            <a:ext cx="345987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C2B9518-EAB7-47F8-91F9-6A7580F2F337}"/>
              </a:ext>
            </a:extLst>
          </p:cNvPr>
          <p:cNvSpPr/>
          <p:nvPr/>
        </p:nvSpPr>
        <p:spPr>
          <a:xfrm>
            <a:off x="763920" y="3197830"/>
            <a:ext cx="3747904" cy="1631216"/>
          </a:xfrm>
          <a:prstGeom prst="rect">
            <a:avLst/>
          </a:prstGeom>
        </p:spPr>
        <p:txBody>
          <a:bodyPr wrap="square">
            <a:spAutoFit/>
          </a:bodyPr>
          <a:lstStyle/>
          <a:p>
            <a:pPr algn="ctr"/>
            <a:r>
              <a:rPr lang="en-GB" sz="2000" b="1" dirty="0">
                <a:solidFill>
                  <a:schemeClr val="bg1"/>
                </a:solidFill>
              </a:rPr>
              <a:t>Alternative Proteins</a:t>
            </a:r>
          </a:p>
          <a:p>
            <a:pPr algn="ctr"/>
            <a:endParaRPr lang="en-GB" sz="2000" b="1" dirty="0">
              <a:solidFill>
                <a:schemeClr val="bg1"/>
              </a:solidFill>
            </a:endParaRPr>
          </a:p>
          <a:p>
            <a:pPr algn="ctr"/>
            <a:r>
              <a:rPr lang="en-GB" sz="2000" b="1" dirty="0">
                <a:solidFill>
                  <a:schemeClr val="bg1"/>
                </a:solidFill>
              </a:rPr>
              <a:t>Botanicals </a:t>
            </a:r>
          </a:p>
          <a:p>
            <a:pPr algn="ctr"/>
            <a:endParaRPr lang="en-GB" sz="2000" b="1" dirty="0">
              <a:solidFill>
                <a:schemeClr val="bg1"/>
              </a:solidFill>
            </a:endParaRPr>
          </a:p>
          <a:p>
            <a:pPr algn="ctr"/>
            <a:r>
              <a:rPr lang="en-GB" sz="2000" b="1" dirty="0">
                <a:solidFill>
                  <a:schemeClr val="bg1"/>
                </a:solidFill>
              </a:rPr>
              <a:t>Taste &amp; Texture </a:t>
            </a:r>
          </a:p>
        </p:txBody>
      </p:sp>
      <p:pic>
        <p:nvPicPr>
          <p:cNvPr id="7" name="Picture 6">
            <a:extLst>
              <a:ext uri="{FF2B5EF4-FFF2-40B4-BE49-F238E27FC236}">
                <a16:creationId xmlns:a16="http://schemas.microsoft.com/office/drawing/2014/main" id="{902E89F5-78F9-44EE-8AFF-788AFCE036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0829" y="-29716"/>
            <a:ext cx="6366523" cy="6858000"/>
          </a:xfrm>
          <a:prstGeom prst="rect">
            <a:avLst/>
          </a:prstGeom>
        </p:spPr>
      </p:pic>
    </p:spTree>
    <p:extLst>
      <p:ext uri="{BB962C8B-B14F-4D97-AF65-F5344CB8AC3E}">
        <p14:creationId xmlns:p14="http://schemas.microsoft.com/office/powerpoint/2010/main" val="106504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E8CD7084-7BFC-4489-B28A-303E23A0AA04}"/>
              </a:ext>
            </a:extLst>
          </p:cNvPr>
          <p:cNvSpPr txBox="1"/>
          <p:nvPr/>
        </p:nvSpPr>
        <p:spPr>
          <a:xfrm>
            <a:off x="1919534" y="986961"/>
            <a:ext cx="8352930" cy="276999"/>
          </a:xfrm>
          <a:prstGeom prst="rect">
            <a:avLst/>
          </a:prstGeom>
          <a:noFill/>
        </p:spPr>
        <p:txBody>
          <a:bodyPr wrap="square" rtlCol="0">
            <a:spAutoFit/>
          </a:bodyPr>
          <a:lstStyle/>
          <a:p>
            <a:pPr algn="ctr"/>
            <a:r>
              <a:rPr lang="en-US" sz="1200" b="1" dirty="0">
                <a:latin typeface="+mj-lt"/>
              </a:rPr>
              <a:t>This presentation examines the trend Plant Life</a:t>
            </a:r>
          </a:p>
        </p:txBody>
      </p:sp>
      <p:sp>
        <p:nvSpPr>
          <p:cNvPr id="21" name="Rectangle: Rounded Corners 20">
            <a:extLst>
              <a:ext uri="{FF2B5EF4-FFF2-40B4-BE49-F238E27FC236}">
                <a16:creationId xmlns:a16="http://schemas.microsoft.com/office/drawing/2014/main" id="{E97BD8AE-B710-4835-A2B5-D68950BEDC1E}"/>
              </a:ext>
            </a:extLst>
          </p:cNvPr>
          <p:cNvSpPr/>
          <p:nvPr/>
        </p:nvSpPr>
        <p:spPr>
          <a:xfrm>
            <a:off x="347589" y="1557717"/>
            <a:ext cx="5532386" cy="298733"/>
          </a:xfrm>
          <a:prstGeom prst="roundRect">
            <a:avLst/>
          </a:prstGeom>
          <a:solidFill>
            <a:srgbClr val="0070C0"/>
          </a:solid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Microsoft Sans Serif" panose="020B0604020202020204" pitchFamily="34" charset="0"/>
                <a:ea typeface="Microsoft Sans Serif" panose="020B0604020202020204" pitchFamily="34" charset="0"/>
                <a:cs typeface="Microsoft Sans Serif" panose="020B0604020202020204" pitchFamily="34" charset="0"/>
              </a:rPr>
              <a:t>What is it?</a:t>
            </a:r>
          </a:p>
        </p:txBody>
      </p:sp>
      <p:sp>
        <p:nvSpPr>
          <p:cNvPr id="27" name="Rectangle: Rounded Corners 26">
            <a:extLst>
              <a:ext uri="{FF2B5EF4-FFF2-40B4-BE49-F238E27FC236}">
                <a16:creationId xmlns:a16="http://schemas.microsoft.com/office/drawing/2014/main" id="{AF34BF10-858D-4457-8303-17E083D13E92}"/>
              </a:ext>
            </a:extLst>
          </p:cNvPr>
          <p:cNvSpPr/>
          <p:nvPr/>
        </p:nvSpPr>
        <p:spPr>
          <a:xfrm>
            <a:off x="6312026" y="1567493"/>
            <a:ext cx="5616622" cy="298733"/>
          </a:xfrm>
          <a:prstGeom prst="roundRect">
            <a:avLst/>
          </a:prstGeom>
          <a:solidFill>
            <a:srgbClr val="0070C0"/>
          </a:solid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Microsoft Sans Serif" panose="020B0604020202020204" pitchFamily="34" charset="0"/>
                <a:ea typeface="Microsoft Sans Serif" panose="020B0604020202020204" pitchFamily="34" charset="0"/>
                <a:cs typeface="Microsoft Sans Serif" panose="020B0604020202020204" pitchFamily="34" charset="0"/>
              </a:rPr>
              <a:t>Trend evolution?</a:t>
            </a:r>
          </a:p>
        </p:txBody>
      </p:sp>
      <p:sp>
        <p:nvSpPr>
          <p:cNvPr id="28" name="Rectangle: Rounded Corners 27">
            <a:extLst>
              <a:ext uri="{FF2B5EF4-FFF2-40B4-BE49-F238E27FC236}">
                <a16:creationId xmlns:a16="http://schemas.microsoft.com/office/drawing/2014/main" id="{39FE27B9-DD05-41CC-BD7C-5F867992C91E}"/>
              </a:ext>
            </a:extLst>
          </p:cNvPr>
          <p:cNvSpPr/>
          <p:nvPr/>
        </p:nvSpPr>
        <p:spPr>
          <a:xfrm>
            <a:off x="347589" y="4314498"/>
            <a:ext cx="5532386" cy="298733"/>
          </a:xfrm>
          <a:prstGeom prst="roundRect">
            <a:avLst/>
          </a:prstGeom>
          <a:solidFill>
            <a:srgbClr val="0070C0"/>
          </a:solid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Microsoft Sans Serif" panose="020B0604020202020204" pitchFamily="34" charset="0"/>
                <a:ea typeface="Microsoft Sans Serif" panose="020B0604020202020204" pitchFamily="34" charset="0"/>
                <a:cs typeface="Microsoft Sans Serif" panose="020B0604020202020204" pitchFamily="34" charset="0"/>
              </a:rPr>
              <a:t>Why is it important?</a:t>
            </a:r>
          </a:p>
        </p:txBody>
      </p:sp>
      <p:sp>
        <p:nvSpPr>
          <p:cNvPr id="29" name="Rectangle: Rounded Corners 28">
            <a:extLst>
              <a:ext uri="{FF2B5EF4-FFF2-40B4-BE49-F238E27FC236}">
                <a16:creationId xmlns:a16="http://schemas.microsoft.com/office/drawing/2014/main" id="{A4CB6FBE-6461-41A8-A49B-BC012169F9D5}"/>
              </a:ext>
            </a:extLst>
          </p:cNvPr>
          <p:cNvSpPr/>
          <p:nvPr/>
        </p:nvSpPr>
        <p:spPr>
          <a:xfrm>
            <a:off x="6312026" y="4314498"/>
            <a:ext cx="5633365" cy="298733"/>
          </a:xfrm>
          <a:prstGeom prst="roundRect">
            <a:avLst/>
          </a:prstGeom>
          <a:solidFill>
            <a:srgbClr val="0070C0"/>
          </a:solid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Microsoft Sans Serif" panose="020B0604020202020204" pitchFamily="34" charset="0"/>
                <a:ea typeface="Microsoft Sans Serif" panose="020B0604020202020204" pitchFamily="34" charset="0"/>
                <a:cs typeface="Microsoft Sans Serif" panose="020B0604020202020204" pitchFamily="34" charset="0"/>
              </a:rPr>
              <a:t>Barriers to the trend </a:t>
            </a:r>
          </a:p>
        </p:txBody>
      </p:sp>
      <p:sp>
        <p:nvSpPr>
          <p:cNvPr id="30" name="TextBox 29">
            <a:extLst>
              <a:ext uri="{FF2B5EF4-FFF2-40B4-BE49-F238E27FC236}">
                <a16:creationId xmlns:a16="http://schemas.microsoft.com/office/drawing/2014/main" id="{4BFCFF02-06ED-4259-841A-F552F7DECF93}"/>
              </a:ext>
            </a:extLst>
          </p:cNvPr>
          <p:cNvSpPr txBox="1"/>
          <p:nvPr/>
        </p:nvSpPr>
        <p:spPr>
          <a:xfrm>
            <a:off x="6312026" y="2070553"/>
            <a:ext cx="5616622" cy="1938992"/>
          </a:xfrm>
          <a:prstGeom prst="rect">
            <a:avLst/>
          </a:prstGeom>
          <a:solidFill>
            <a:schemeClr val="accent5"/>
          </a:solidFill>
        </p:spPr>
        <p:txBody>
          <a:bodyPr wrap="square" rtlCol="0">
            <a:spAutoFit/>
          </a:bodyPr>
          <a:lstStyle/>
          <a:p>
            <a:pPr algn="ctr"/>
            <a:r>
              <a:rPr lang="en-US" sz="1200" dirty="0">
                <a:latin typeface="+mj-lt"/>
                <a:ea typeface="Microsoft Sans Serif" panose="020B0604020202020204" pitchFamily="34" charset="0"/>
                <a:cs typeface="Microsoft Sans Serif" panose="020B0604020202020204" pitchFamily="34" charset="0"/>
              </a:rPr>
              <a:t>Plant-based alternatives are not a new trend. Indeed, products such as Quorn have been round for decades and have been a popular option amongst niche audiences such as vegetarians. The same is true of other plant-based ingredients such as lentil and soy.</a:t>
            </a:r>
          </a:p>
          <a:p>
            <a:pPr algn="ctr"/>
            <a:endParaRPr lang="en-US" sz="1200" dirty="0">
              <a:latin typeface="+mj-lt"/>
              <a:ea typeface="Microsoft Sans Serif" panose="020B0604020202020204" pitchFamily="34" charset="0"/>
              <a:cs typeface="Microsoft Sans Serif" panose="020B0604020202020204" pitchFamily="34" charset="0"/>
            </a:endParaRPr>
          </a:p>
          <a:p>
            <a:pPr algn="ctr"/>
            <a:r>
              <a:rPr lang="en-US" sz="1200" dirty="0">
                <a:latin typeface="+mj-lt"/>
                <a:ea typeface="Microsoft Sans Serif" panose="020B0604020202020204" pitchFamily="34" charset="0"/>
                <a:cs typeface="Microsoft Sans Serif" panose="020B0604020202020204" pitchFamily="34" charset="0"/>
              </a:rPr>
              <a:t>However, in recent years these ingredients have become more popular amongst the masses. This is being driven by consumers changing their diets to lead healthier and more sustainable lifestyles and also associating plant-based ingredients with being natural and having an array of health benefits.</a:t>
            </a:r>
          </a:p>
          <a:p>
            <a:pPr algn="ctr"/>
            <a:endParaRPr lang="en-US" sz="1200" dirty="0">
              <a:latin typeface="+mj-lt"/>
              <a:ea typeface="Microsoft Sans Serif" panose="020B0604020202020204" pitchFamily="34" charset="0"/>
              <a:cs typeface="Microsoft Sans Serif" panose="020B0604020202020204" pitchFamily="34" charset="0"/>
            </a:endParaRPr>
          </a:p>
        </p:txBody>
      </p:sp>
      <p:sp>
        <p:nvSpPr>
          <p:cNvPr id="31" name="TextBox 30">
            <a:extLst>
              <a:ext uri="{FF2B5EF4-FFF2-40B4-BE49-F238E27FC236}">
                <a16:creationId xmlns:a16="http://schemas.microsoft.com/office/drawing/2014/main" id="{52905205-3955-4DF9-9D9D-69CA6489C771}"/>
              </a:ext>
            </a:extLst>
          </p:cNvPr>
          <p:cNvSpPr txBox="1"/>
          <p:nvPr/>
        </p:nvSpPr>
        <p:spPr>
          <a:xfrm>
            <a:off x="6312026" y="4832815"/>
            <a:ext cx="5633365" cy="1938992"/>
          </a:xfrm>
          <a:prstGeom prst="rect">
            <a:avLst/>
          </a:prstGeom>
          <a:solidFill>
            <a:schemeClr val="accent5"/>
          </a:solidFill>
        </p:spPr>
        <p:txBody>
          <a:bodyPr wrap="square" rtlCol="0">
            <a:spAutoFit/>
          </a:bodyPr>
          <a:lstStyle/>
          <a:p>
            <a:pPr algn="ctr"/>
            <a:r>
              <a:rPr lang="en-US" sz="1200" dirty="0">
                <a:latin typeface="+mj-lt"/>
                <a:ea typeface="Microsoft Sans Serif" panose="020B0604020202020204" pitchFamily="34" charset="0"/>
                <a:cs typeface="Microsoft Sans Serif" panose="020B0604020202020204" pitchFamily="34" charset="0"/>
              </a:rPr>
              <a:t>When it comes to plant-based food and drink products, the main barrier that the industry faces is the issue of taste.</a:t>
            </a:r>
          </a:p>
          <a:p>
            <a:pPr algn="ctr"/>
            <a:endParaRPr lang="en-US" sz="1200" dirty="0">
              <a:latin typeface="+mj-lt"/>
              <a:ea typeface="Microsoft Sans Serif" panose="020B0604020202020204" pitchFamily="34" charset="0"/>
              <a:cs typeface="Microsoft Sans Serif" panose="020B0604020202020204" pitchFamily="34" charset="0"/>
            </a:endParaRPr>
          </a:p>
          <a:p>
            <a:pPr algn="ctr"/>
            <a:r>
              <a:rPr lang="en-US" sz="1200" dirty="0">
                <a:latin typeface="+mj-lt"/>
                <a:ea typeface="Microsoft Sans Serif" panose="020B0604020202020204" pitchFamily="34" charset="0"/>
                <a:cs typeface="Microsoft Sans Serif" panose="020B0604020202020204" pitchFamily="34" charset="0"/>
              </a:rPr>
              <a:t>Despite consumers wanting to cut down on their meat and dairy, they can often find it difficult to do so, with indulgence being a key reason for this. Additionally, many consumers can believe that plant-based products are bland and boring, aligning with the wider barrier facing the health and wellness market that some consumers feel the least healthy food and drink is the tastiest. Additionally, the premium price tag associated with such products is also a barrier at a time of increased price sensitivity.</a:t>
            </a:r>
          </a:p>
        </p:txBody>
      </p:sp>
      <p:sp>
        <p:nvSpPr>
          <p:cNvPr id="32" name="TextBox 31">
            <a:extLst>
              <a:ext uri="{FF2B5EF4-FFF2-40B4-BE49-F238E27FC236}">
                <a16:creationId xmlns:a16="http://schemas.microsoft.com/office/drawing/2014/main" id="{457F2C44-0092-41A2-AFFC-B2794085339F}"/>
              </a:ext>
            </a:extLst>
          </p:cNvPr>
          <p:cNvSpPr txBox="1"/>
          <p:nvPr/>
        </p:nvSpPr>
        <p:spPr>
          <a:xfrm>
            <a:off x="347588" y="2070553"/>
            <a:ext cx="5532388" cy="1938992"/>
          </a:xfrm>
          <a:prstGeom prst="rect">
            <a:avLst/>
          </a:prstGeom>
          <a:solidFill>
            <a:schemeClr val="accent5"/>
          </a:solidFill>
        </p:spPr>
        <p:txBody>
          <a:bodyPr wrap="square" rtlCol="0">
            <a:spAutoFit/>
          </a:bodyPr>
          <a:lstStyle/>
          <a:p>
            <a:pPr algn="ctr"/>
            <a:r>
              <a:rPr lang="en-US" sz="1200" dirty="0">
                <a:latin typeface="+mj-lt"/>
                <a:ea typeface="Microsoft Sans Serif" panose="020B0604020202020204" pitchFamily="34" charset="0"/>
                <a:cs typeface="Microsoft Sans Serif" panose="020B0604020202020204" pitchFamily="34" charset="0"/>
              </a:rPr>
              <a:t>This presentation examines the topic of Plant-Life, one of FMCG Gurus Top Ten Trends for 2020. Within this trend there are three sub-trends: Alternative Proteins, Botanicals and Taste and Textures.</a:t>
            </a:r>
          </a:p>
          <a:p>
            <a:pPr algn="ctr"/>
            <a:endParaRPr lang="en-US" sz="1200" dirty="0">
              <a:latin typeface="+mj-lt"/>
              <a:ea typeface="Microsoft Sans Serif" panose="020B0604020202020204" pitchFamily="34" charset="0"/>
              <a:cs typeface="Microsoft Sans Serif" panose="020B0604020202020204" pitchFamily="34" charset="0"/>
            </a:endParaRPr>
          </a:p>
          <a:p>
            <a:pPr algn="ctr"/>
            <a:r>
              <a:rPr lang="en-US" sz="1200" dirty="0">
                <a:latin typeface="+mj-lt"/>
                <a:ea typeface="Microsoft Sans Serif" panose="020B0604020202020204" pitchFamily="34" charset="0"/>
                <a:cs typeface="Microsoft Sans Serif" panose="020B0604020202020204" pitchFamily="34" charset="0"/>
              </a:rPr>
              <a:t>This trend examines how consumers are turning to plant-based food and drink products for health and sustainability, a key reason for the rising number of consumers who classify themselves as flexitarians, vegetarians and vegans. The trend examines how consumers have favorable perceptions towards plants and botanicals but how taste can be something of a barrier to these changing consumer behaviors.</a:t>
            </a:r>
          </a:p>
        </p:txBody>
      </p:sp>
      <p:sp>
        <p:nvSpPr>
          <p:cNvPr id="33" name="TextBox 32">
            <a:extLst>
              <a:ext uri="{FF2B5EF4-FFF2-40B4-BE49-F238E27FC236}">
                <a16:creationId xmlns:a16="http://schemas.microsoft.com/office/drawing/2014/main" id="{206337CA-1916-4A70-92FD-8E180AA4DFF1}"/>
              </a:ext>
            </a:extLst>
          </p:cNvPr>
          <p:cNvSpPr txBox="1"/>
          <p:nvPr/>
        </p:nvSpPr>
        <p:spPr>
          <a:xfrm>
            <a:off x="347588" y="4832815"/>
            <a:ext cx="5532388" cy="1938992"/>
          </a:xfrm>
          <a:prstGeom prst="rect">
            <a:avLst/>
          </a:prstGeom>
          <a:solidFill>
            <a:schemeClr val="accent5"/>
          </a:solidFill>
        </p:spPr>
        <p:txBody>
          <a:bodyPr wrap="square" rtlCol="0">
            <a:spAutoFit/>
          </a:bodyPr>
          <a:lstStyle/>
          <a:p>
            <a:pPr algn="ctr"/>
            <a:r>
              <a:rPr lang="en-US" sz="1200" dirty="0">
                <a:latin typeface="+mj-lt"/>
                <a:ea typeface="Microsoft Sans Serif" panose="020B0604020202020204" pitchFamily="34" charset="0"/>
                <a:cs typeface="Microsoft Sans Serif" panose="020B0604020202020204" pitchFamily="34" charset="0"/>
              </a:rPr>
              <a:t>Consumers are concerned about the state of the environment and believe that damage done is potentially irreversible. At the same time, they are also becoming conscious about their long-term health and can often believe that the issues of health and sustainability are interlinked.</a:t>
            </a:r>
          </a:p>
          <a:p>
            <a:pPr algn="ctr"/>
            <a:endParaRPr lang="en-US" sz="1200" dirty="0">
              <a:latin typeface="+mj-lt"/>
              <a:ea typeface="Microsoft Sans Serif" panose="020B0604020202020204" pitchFamily="34" charset="0"/>
              <a:cs typeface="Microsoft Sans Serif" panose="020B0604020202020204" pitchFamily="34" charset="0"/>
            </a:endParaRPr>
          </a:p>
          <a:p>
            <a:pPr algn="ctr"/>
            <a:r>
              <a:rPr lang="en-US" sz="1200" dirty="0">
                <a:latin typeface="+mj-lt"/>
                <a:ea typeface="Microsoft Sans Serif" panose="020B0604020202020204" pitchFamily="34" charset="0"/>
                <a:cs typeface="Microsoft Sans Serif" panose="020B0604020202020204" pitchFamily="34" charset="0"/>
              </a:rPr>
              <a:t>Whilst historically consumers have placed greater responsibility on protecting the environment on big business rather than the individual, they are now taking a more collective approach to the issue. This means that consumers are changing their diets to act in a more healthy and sustainable manner, driving demand for plant-based alternatives.</a:t>
            </a:r>
          </a:p>
        </p:txBody>
      </p:sp>
      <p:pic>
        <p:nvPicPr>
          <p:cNvPr id="13" name="Picture 12">
            <a:extLst>
              <a:ext uri="{FF2B5EF4-FFF2-40B4-BE49-F238E27FC236}">
                <a16:creationId xmlns:a16="http://schemas.microsoft.com/office/drawing/2014/main" id="{61BEDA05-0769-4EE5-B8FC-A3D5E41BCD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91546"/>
            <a:ext cx="1008112" cy="520781"/>
          </a:xfrm>
          <a:prstGeom prst="rect">
            <a:avLst/>
          </a:prstGeom>
        </p:spPr>
      </p:pic>
      <p:sp>
        <p:nvSpPr>
          <p:cNvPr id="14" name="Rectangle 2">
            <a:extLst>
              <a:ext uri="{FF2B5EF4-FFF2-40B4-BE49-F238E27FC236}">
                <a16:creationId xmlns:a16="http://schemas.microsoft.com/office/drawing/2014/main" id="{0E7D17BE-078A-421F-8908-A2B7245F57B9}"/>
              </a:ext>
            </a:extLst>
          </p:cNvPr>
          <p:cNvSpPr>
            <a:spLocks noChangeArrowheads="1"/>
          </p:cNvSpPr>
          <p:nvPr/>
        </p:nvSpPr>
        <p:spPr bwMode="auto">
          <a:xfrm>
            <a:off x="0" y="764704"/>
            <a:ext cx="12191999" cy="45719"/>
          </a:xfrm>
          <a:prstGeom prst="rect">
            <a:avLst/>
          </a:prstGeom>
          <a:solidFill>
            <a:srgbClr val="004899"/>
          </a:solidFill>
          <a:ln w="9525">
            <a:noFill/>
            <a:miter lim="800000"/>
            <a:headEnd/>
            <a:tailEnd/>
          </a:ln>
        </p:spPr>
        <p:txBody>
          <a:bodyPr wrap="none" anchor="ctr"/>
          <a:lstStyle/>
          <a:p>
            <a:endParaRPr lang="en-US" dirty="0"/>
          </a:p>
        </p:txBody>
      </p:sp>
      <p:sp>
        <p:nvSpPr>
          <p:cNvPr id="15" name="Text Box 4">
            <a:extLst>
              <a:ext uri="{FF2B5EF4-FFF2-40B4-BE49-F238E27FC236}">
                <a16:creationId xmlns:a16="http://schemas.microsoft.com/office/drawing/2014/main" id="{83892B15-819A-4FB0-A540-A69ECE7022BB}"/>
              </a:ext>
            </a:extLst>
          </p:cNvPr>
          <p:cNvSpPr txBox="1">
            <a:spLocks noChangeArrowheads="1"/>
          </p:cNvSpPr>
          <p:nvPr/>
        </p:nvSpPr>
        <p:spPr bwMode="auto">
          <a:xfrm>
            <a:off x="691222" y="188640"/>
            <a:ext cx="8501122" cy="400110"/>
          </a:xfrm>
          <a:prstGeom prst="rect">
            <a:avLst/>
          </a:prstGeom>
          <a:noFill/>
          <a:ln w="9525">
            <a:noFill/>
            <a:miter lim="800000"/>
            <a:headEnd/>
            <a:tailEnd/>
          </a:ln>
        </p:spPr>
        <p:txBody>
          <a:bodyPr wrap="square">
            <a:spAutoFit/>
          </a:bodyPr>
          <a:lstStyle/>
          <a:p>
            <a:r>
              <a:rPr lang="en-US" sz="2000" b="1" dirty="0">
                <a:latin typeface="+mj-lt"/>
              </a:rPr>
              <a:t>Overview of Report </a:t>
            </a:r>
          </a:p>
        </p:txBody>
      </p:sp>
      <p:pic>
        <p:nvPicPr>
          <p:cNvPr id="16" name="Picture 15">
            <a:extLst>
              <a:ext uri="{FF2B5EF4-FFF2-40B4-BE49-F238E27FC236}">
                <a16:creationId xmlns:a16="http://schemas.microsoft.com/office/drawing/2014/main" id="{63D779A5-9EEA-47C2-BA4C-0390A10C938D}"/>
              </a:ext>
            </a:extLst>
          </p:cNvPr>
          <p:cNvPicPr>
            <a:picLocks noChangeAspect="1"/>
          </p:cNvPicPr>
          <p:nvPr/>
        </p:nvPicPr>
        <p:blipFill>
          <a:blip r:embed="rId4"/>
          <a:stretch>
            <a:fillRect/>
          </a:stretch>
        </p:blipFill>
        <p:spPr>
          <a:xfrm>
            <a:off x="191344" y="216414"/>
            <a:ext cx="377985" cy="377985"/>
          </a:xfrm>
          <a:prstGeom prst="rect">
            <a:avLst/>
          </a:prstGeom>
        </p:spPr>
      </p:pic>
    </p:spTree>
    <p:extLst>
      <p:ext uri="{BB962C8B-B14F-4D97-AF65-F5344CB8AC3E}">
        <p14:creationId xmlns:p14="http://schemas.microsoft.com/office/powerpoint/2010/main" val="424423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FAECFF5-9FC5-4C83-BF3C-D3322F2A6B0A}"/>
              </a:ext>
            </a:extLst>
          </p:cNvPr>
          <p:cNvSpPr txBox="1"/>
          <p:nvPr/>
        </p:nvSpPr>
        <p:spPr>
          <a:xfrm>
            <a:off x="1775518" y="908720"/>
            <a:ext cx="8352930" cy="461665"/>
          </a:xfrm>
          <a:prstGeom prst="rect">
            <a:avLst/>
          </a:prstGeom>
          <a:noFill/>
        </p:spPr>
        <p:txBody>
          <a:bodyPr wrap="square" rtlCol="0">
            <a:spAutoFit/>
          </a:bodyPr>
          <a:lstStyle/>
          <a:p>
            <a:pPr algn="ctr"/>
            <a:r>
              <a:rPr lang="en-US" sz="1200" b="1" dirty="0">
                <a:latin typeface="+mj-lt"/>
              </a:rPr>
              <a:t>This report is based on 4 survey series covering over 100,000 consumers in 2019</a:t>
            </a:r>
          </a:p>
          <a:p>
            <a:pPr algn="ctr"/>
            <a:r>
              <a:rPr lang="en-US" sz="1200" b="1" dirty="0">
                <a:latin typeface="+mj-lt"/>
              </a:rPr>
              <a:t>Meat &amp; Plant Protein | Active Nutrition | Sustainability | Sleep &amp; Stress Management </a:t>
            </a:r>
          </a:p>
        </p:txBody>
      </p:sp>
      <p:sp>
        <p:nvSpPr>
          <p:cNvPr id="27" name="Rectangle: Rounded Corners 26">
            <a:extLst>
              <a:ext uri="{FF2B5EF4-FFF2-40B4-BE49-F238E27FC236}">
                <a16:creationId xmlns:a16="http://schemas.microsoft.com/office/drawing/2014/main" id="{B59BF7FE-7265-451E-AEB1-610C0539DD27}"/>
              </a:ext>
            </a:extLst>
          </p:cNvPr>
          <p:cNvSpPr/>
          <p:nvPr/>
        </p:nvSpPr>
        <p:spPr>
          <a:xfrm>
            <a:off x="371363" y="1495817"/>
            <a:ext cx="11449272" cy="27699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t>Global coverage</a:t>
            </a:r>
          </a:p>
        </p:txBody>
      </p:sp>
      <p:pic>
        <p:nvPicPr>
          <p:cNvPr id="28" name="Picture 27">
            <a:extLst>
              <a:ext uri="{FF2B5EF4-FFF2-40B4-BE49-F238E27FC236}">
                <a16:creationId xmlns:a16="http://schemas.microsoft.com/office/drawing/2014/main" id="{070610A8-396E-4C61-832D-7EB93059E5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91546"/>
            <a:ext cx="1008112" cy="520781"/>
          </a:xfrm>
          <a:prstGeom prst="rect">
            <a:avLst/>
          </a:prstGeom>
        </p:spPr>
      </p:pic>
      <p:sp>
        <p:nvSpPr>
          <p:cNvPr id="29" name="Rectangle 2">
            <a:extLst>
              <a:ext uri="{FF2B5EF4-FFF2-40B4-BE49-F238E27FC236}">
                <a16:creationId xmlns:a16="http://schemas.microsoft.com/office/drawing/2014/main" id="{C9A95616-1836-43BC-86D6-F63B06C7C152}"/>
              </a:ext>
            </a:extLst>
          </p:cNvPr>
          <p:cNvSpPr>
            <a:spLocks noChangeArrowheads="1"/>
          </p:cNvSpPr>
          <p:nvPr/>
        </p:nvSpPr>
        <p:spPr bwMode="auto">
          <a:xfrm>
            <a:off x="0" y="764704"/>
            <a:ext cx="12191999" cy="45719"/>
          </a:xfrm>
          <a:prstGeom prst="rect">
            <a:avLst/>
          </a:prstGeom>
          <a:solidFill>
            <a:srgbClr val="004899"/>
          </a:solidFill>
          <a:ln w="9525">
            <a:noFill/>
            <a:miter lim="800000"/>
            <a:headEnd/>
            <a:tailEnd/>
          </a:ln>
        </p:spPr>
        <p:txBody>
          <a:bodyPr wrap="none" anchor="ctr"/>
          <a:lstStyle/>
          <a:p>
            <a:endParaRPr lang="en-US" dirty="0"/>
          </a:p>
        </p:txBody>
      </p:sp>
      <p:sp>
        <p:nvSpPr>
          <p:cNvPr id="30" name="Text Box 4">
            <a:extLst>
              <a:ext uri="{FF2B5EF4-FFF2-40B4-BE49-F238E27FC236}">
                <a16:creationId xmlns:a16="http://schemas.microsoft.com/office/drawing/2014/main" id="{E120D09D-BD48-4302-A1D7-F305E9257990}"/>
              </a:ext>
            </a:extLst>
          </p:cNvPr>
          <p:cNvSpPr txBox="1">
            <a:spLocks noChangeArrowheads="1"/>
          </p:cNvSpPr>
          <p:nvPr/>
        </p:nvSpPr>
        <p:spPr bwMode="auto">
          <a:xfrm>
            <a:off x="691222" y="188640"/>
            <a:ext cx="8501122" cy="400110"/>
          </a:xfrm>
          <a:prstGeom prst="rect">
            <a:avLst/>
          </a:prstGeom>
          <a:noFill/>
          <a:ln w="9525">
            <a:noFill/>
            <a:miter lim="800000"/>
            <a:headEnd/>
            <a:tailEnd/>
          </a:ln>
        </p:spPr>
        <p:txBody>
          <a:bodyPr wrap="square">
            <a:spAutoFit/>
          </a:bodyPr>
          <a:lstStyle/>
          <a:p>
            <a:r>
              <a:rPr lang="en-US" sz="2000" b="1" dirty="0">
                <a:latin typeface="+mj-lt"/>
              </a:rPr>
              <a:t>Coverage </a:t>
            </a:r>
          </a:p>
        </p:txBody>
      </p:sp>
      <p:sp>
        <p:nvSpPr>
          <p:cNvPr id="32" name="Rectangle: Rounded Corners 31">
            <a:extLst>
              <a:ext uri="{FF2B5EF4-FFF2-40B4-BE49-F238E27FC236}">
                <a16:creationId xmlns:a16="http://schemas.microsoft.com/office/drawing/2014/main" id="{C18FBABF-B9FF-49A2-B180-A7AFA42CC2C4}"/>
              </a:ext>
            </a:extLst>
          </p:cNvPr>
          <p:cNvSpPr/>
          <p:nvPr/>
        </p:nvSpPr>
        <p:spPr>
          <a:xfrm>
            <a:off x="7428149" y="1993899"/>
            <a:ext cx="1656186" cy="3929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t>Europe</a:t>
            </a:r>
          </a:p>
        </p:txBody>
      </p:sp>
      <p:sp>
        <p:nvSpPr>
          <p:cNvPr id="33" name="Rectangle: Rounded Corners 32">
            <a:extLst>
              <a:ext uri="{FF2B5EF4-FFF2-40B4-BE49-F238E27FC236}">
                <a16:creationId xmlns:a16="http://schemas.microsoft.com/office/drawing/2014/main" id="{B3CE1B51-DBD0-4E3F-AAF8-63B246F566C1}"/>
              </a:ext>
            </a:extLst>
          </p:cNvPr>
          <p:cNvSpPr/>
          <p:nvPr/>
        </p:nvSpPr>
        <p:spPr>
          <a:xfrm>
            <a:off x="9768406" y="1993400"/>
            <a:ext cx="1656186" cy="3929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t>Asia-Pacific</a:t>
            </a:r>
          </a:p>
        </p:txBody>
      </p:sp>
      <p:sp>
        <p:nvSpPr>
          <p:cNvPr id="34" name="Rectangle: Rounded Corners 33">
            <a:extLst>
              <a:ext uri="{FF2B5EF4-FFF2-40B4-BE49-F238E27FC236}">
                <a16:creationId xmlns:a16="http://schemas.microsoft.com/office/drawing/2014/main" id="{40ED1DFC-1BE6-4E0F-85AD-B160E547CCAF}"/>
              </a:ext>
            </a:extLst>
          </p:cNvPr>
          <p:cNvSpPr/>
          <p:nvPr/>
        </p:nvSpPr>
        <p:spPr>
          <a:xfrm>
            <a:off x="9862864" y="5589240"/>
            <a:ext cx="1656186" cy="3929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t>North America</a:t>
            </a:r>
          </a:p>
        </p:txBody>
      </p:sp>
      <p:sp>
        <p:nvSpPr>
          <p:cNvPr id="35" name="Rectangle: Rounded Corners 34">
            <a:extLst>
              <a:ext uri="{FF2B5EF4-FFF2-40B4-BE49-F238E27FC236}">
                <a16:creationId xmlns:a16="http://schemas.microsoft.com/office/drawing/2014/main" id="{FBF421AB-3241-4FF4-8288-E90D5D96C748}"/>
              </a:ext>
            </a:extLst>
          </p:cNvPr>
          <p:cNvSpPr/>
          <p:nvPr/>
        </p:nvSpPr>
        <p:spPr>
          <a:xfrm>
            <a:off x="7428149" y="5445224"/>
            <a:ext cx="1656186" cy="3929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t>South America</a:t>
            </a:r>
          </a:p>
        </p:txBody>
      </p:sp>
      <p:sp>
        <p:nvSpPr>
          <p:cNvPr id="36" name="Rectangle: Rounded Corners 35">
            <a:extLst>
              <a:ext uri="{FF2B5EF4-FFF2-40B4-BE49-F238E27FC236}">
                <a16:creationId xmlns:a16="http://schemas.microsoft.com/office/drawing/2014/main" id="{F540AAF2-4126-4C6A-B3CC-F88243FC8458}"/>
              </a:ext>
            </a:extLst>
          </p:cNvPr>
          <p:cNvSpPr/>
          <p:nvPr/>
        </p:nvSpPr>
        <p:spPr>
          <a:xfrm>
            <a:off x="9840416" y="4149080"/>
            <a:ext cx="1656186" cy="3929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t>Africa/Middle East</a:t>
            </a:r>
          </a:p>
        </p:txBody>
      </p:sp>
      <p:sp>
        <p:nvSpPr>
          <p:cNvPr id="37" name="TextBox 36">
            <a:extLst>
              <a:ext uri="{FF2B5EF4-FFF2-40B4-BE49-F238E27FC236}">
                <a16:creationId xmlns:a16="http://schemas.microsoft.com/office/drawing/2014/main" id="{7F0AE3F1-74B3-46FF-9A49-A1E6F2CD66DA}"/>
              </a:ext>
            </a:extLst>
          </p:cNvPr>
          <p:cNvSpPr txBox="1"/>
          <p:nvPr/>
        </p:nvSpPr>
        <p:spPr>
          <a:xfrm>
            <a:off x="7428149" y="2489794"/>
            <a:ext cx="1656186" cy="3046988"/>
          </a:xfrm>
          <a:prstGeom prst="rect">
            <a:avLst/>
          </a:prstGeom>
          <a:noFill/>
        </p:spPr>
        <p:txBody>
          <a:bodyPr wrap="square" rtlCol="0">
            <a:spAutoFit/>
          </a:bodyPr>
          <a:lstStyle/>
          <a:p>
            <a:pPr algn="ctr"/>
            <a:r>
              <a:rPr lang="en-GB" sz="1200" dirty="0"/>
              <a:t>Austria </a:t>
            </a:r>
          </a:p>
          <a:p>
            <a:pPr algn="ctr"/>
            <a:r>
              <a:rPr lang="en-GB" sz="1200" dirty="0"/>
              <a:t>Croatia </a:t>
            </a:r>
          </a:p>
          <a:p>
            <a:pPr algn="ctr"/>
            <a:r>
              <a:rPr lang="en-GB" sz="1200" dirty="0"/>
              <a:t>Denmark</a:t>
            </a:r>
          </a:p>
          <a:p>
            <a:pPr algn="ctr"/>
            <a:r>
              <a:rPr lang="en-GB" sz="1200" dirty="0"/>
              <a:t>France</a:t>
            </a:r>
          </a:p>
          <a:p>
            <a:pPr algn="ctr"/>
            <a:r>
              <a:rPr lang="en-GB" sz="1200" dirty="0"/>
              <a:t>Germany</a:t>
            </a:r>
          </a:p>
          <a:p>
            <a:pPr algn="ctr"/>
            <a:r>
              <a:rPr lang="en-GB" sz="1200" dirty="0"/>
              <a:t>Italy</a:t>
            </a:r>
          </a:p>
          <a:p>
            <a:pPr algn="ctr"/>
            <a:r>
              <a:rPr lang="en-GB" sz="1200" dirty="0"/>
              <a:t>Netherlands</a:t>
            </a:r>
          </a:p>
          <a:p>
            <a:pPr algn="ctr"/>
            <a:r>
              <a:rPr lang="en-GB" sz="1200" dirty="0"/>
              <a:t>Norway </a:t>
            </a:r>
          </a:p>
          <a:p>
            <a:pPr algn="ctr"/>
            <a:r>
              <a:rPr lang="en-GB" sz="1200" dirty="0"/>
              <a:t>Poland</a:t>
            </a:r>
          </a:p>
          <a:p>
            <a:pPr algn="ctr"/>
            <a:r>
              <a:rPr lang="en-GB" sz="1200" dirty="0"/>
              <a:t>Serbia</a:t>
            </a:r>
          </a:p>
          <a:p>
            <a:pPr algn="ctr"/>
            <a:r>
              <a:rPr lang="en-GB" sz="1200" dirty="0"/>
              <a:t>Slovenia</a:t>
            </a:r>
          </a:p>
          <a:p>
            <a:pPr algn="ctr"/>
            <a:r>
              <a:rPr lang="en-GB" sz="1200" dirty="0"/>
              <a:t>Spain</a:t>
            </a:r>
          </a:p>
          <a:p>
            <a:pPr algn="ctr"/>
            <a:r>
              <a:rPr lang="en-GB" sz="1200" dirty="0"/>
              <a:t>Sweden </a:t>
            </a:r>
          </a:p>
          <a:p>
            <a:pPr algn="ctr"/>
            <a:r>
              <a:rPr lang="en-GB" sz="1200" dirty="0"/>
              <a:t>Turkey</a:t>
            </a:r>
          </a:p>
          <a:p>
            <a:pPr algn="ctr"/>
            <a:r>
              <a:rPr lang="en-GB" sz="1200" dirty="0"/>
              <a:t>UK</a:t>
            </a:r>
          </a:p>
          <a:p>
            <a:pPr algn="ctr"/>
            <a:endParaRPr lang="en-GB" sz="1200" dirty="0"/>
          </a:p>
        </p:txBody>
      </p:sp>
      <p:sp>
        <p:nvSpPr>
          <p:cNvPr id="38" name="TextBox 37">
            <a:extLst>
              <a:ext uri="{FF2B5EF4-FFF2-40B4-BE49-F238E27FC236}">
                <a16:creationId xmlns:a16="http://schemas.microsoft.com/office/drawing/2014/main" id="{54D096EC-5702-4AA5-9088-BDD3A06A603D}"/>
              </a:ext>
            </a:extLst>
          </p:cNvPr>
          <p:cNvSpPr txBox="1"/>
          <p:nvPr/>
        </p:nvSpPr>
        <p:spPr>
          <a:xfrm>
            <a:off x="9840416" y="2489794"/>
            <a:ext cx="1656186" cy="1569660"/>
          </a:xfrm>
          <a:prstGeom prst="rect">
            <a:avLst/>
          </a:prstGeom>
          <a:noFill/>
        </p:spPr>
        <p:txBody>
          <a:bodyPr wrap="square" rtlCol="0">
            <a:spAutoFit/>
          </a:bodyPr>
          <a:lstStyle/>
          <a:p>
            <a:pPr algn="ctr"/>
            <a:r>
              <a:rPr lang="en-GB" sz="1200" dirty="0"/>
              <a:t>Australia </a:t>
            </a:r>
          </a:p>
          <a:p>
            <a:pPr algn="ctr"/>
            <a:r>
              <a:rPr lang="en-GB" sz="1200" dirty="0"/>
              <a:t>China</a:t>
            </a:r>
          </a:p>
          <a:p>
            <a:pPr algn="ctr"/>
            <a:r>
              <a:rPr lang="en-GB" sz="1200" dirty="0"/>
              <a:t>Indonesia</a:t>
            </a:r>
          </a:p>
          <a:p>
            <a:pPr algn="ctr"/>
            <a:r>
              <a:rPr lang="en-GB" sz="1200" dirty="0"/>
              <a:t>Japan</a:t>
            </a:r>
          </a:p>
          <a:p>
            <a:pPr algn="ctr"/>
            <a:r>
              <a:rPr lang="en-GB" sz="1200" dirty="0"/>
              <a:t>Malaysia</a:t>
            </a:r>
          </a:p>
          <a:p>
            <a:pPr algn="ctr"/>
            <a:r>
              <a:rPr lang="en-GB" sz="1200" dirty="0"/>
              <a:t>South Korea</a:t>
            </a:r>
          </a:p>
          <a:p>
            <a:pPr algn="ctr"/>
            <a:r>
              <a:rPr lang="en-GB" sz="1200" dirty="0"/>
              <a:t>Thailand </a:t>
            </a:r>
          </a:p>
          <a:p>
            <a:pPr algn="ctr"/>
            <a:r>
              <a:rPr lang="en-GB" sz="1200" dirty="0"/>
              <a:t>Vietnam</a:t>
            </a:r>
          </a:p>
        </p:txBody>
      </p:sp>
      <p:sp>
        <p:nvSpPr>
          <p:cNvPr id="39" name="TextBox 38">
            <a:extLst>
              <a:ext uri="{FF2B5EF4-FFF2-40B4-BE49-F238E27FC236}">
                <a16:creationId xmlns:a16="http://schemas.microsoft.com/office/drawing/2014/main" id="{BB07AFB1-F0FE-4860-A4E9-25B7F32D5C78}"/>
              </a:ext>
            </a:extLst>
          </p:cNvPr>
          <p:cNvSpPr txBox="1"/>
          <p:nvPr/>
        </p:nvSpPr>
        <p:spPr>
          <a:xfrm>
            <a:off x="9859888" y="6073534"/>
            <a:ext cx="1656186" cy="646331"/>
          </a:xfrm>
          <a:prstGeom prst="rect">
            <a:avLst/>
          </a:prstGeom>
          <a:noFill/>
        </p:spPr>
        <p:txBody>
          <a:bodyPr wrap="square" rtlCol="0">
            <a:spAutoFit/>
          </a:bodyPr>
          <a:lstStyle/>
          <a:p>
            <a:pPr algn="ctr"/>
            <a:r>
              <a:rPr lang="en-GB" sz="1200" dirty="0"/>
              <a:t>Canada</a:t>
            </a:r>
          </a:p>
          <a:p>
            <a:pPr algn="ctr"/>
            <a:r>
              <a:rPr lang="en-GB" sz="1200" dirty="0"/>
              <a:t>Mexico</a:t>
            </a:r>
          </a:p>
          <a:p>
            <a:pPr algn="ctr"/>
            <a:r>
              <a:rPr lang="en-GB" sz="1200" dirty="0"/>
              <a:t>USA</a:t>
            </a:r>
          </a:p>
        </p:txBody>
      </p:sp>
      <p:sp>
        <p:nvSpPr>
          <p:cNvPr id="40" name="TextBox 39">
            <a:extLst>
              <a:ext uri="{FF2B5EF4-FFF2-40B4-BE49-F238E27FC236}">
                <a16:creationId xmlns:a16="http://schemas.microsoft.com/office/drawing/2014/main" id="{AA003DFD-CA2F-4950-803E-ADB098621840}"/>
              </a:ext>
            </a:extLst>
          </p:cNvPr>
          <p:cNvSpPr txBox="1"/>
          <p:nvPr/>
        </p:nvSpPr>
        <p:spPr>
          <a:xfrm>
            <a:off x="7428149" y="5896914"/>
            <a:ext cx="1656186" cy="830997"/>
          </a:xfrm>
          <a:prstGeom prst="rect">
            <a:avLst/>
          </a:prstGeom>
          <a:noFill/>
        </p:spPr>
        <p:txBody>
          <a:bodyPr wrap="square" rtlCol="0">
            <a:spAutoFit/>
          </a:bodyPr>
          <a:lstStyle/>
          <a:p>
            <a:pPr algn="ctr"/>
            <a:r>
              <a:rPr lang="en-GB" sz="1200" dirty="0"/>
              <a:t>Argentina</a:t>
            </a:r>
          </a:p>
          <a:p>
            <a:pPr algn="ctr"/>
            <a:r>
              <a:rPr lang="en-GB" sz="1200" dirty="0"/>
              <a:t>Brazil </a:t>
            </a:r>
          </a:p>
          <a:p>
            <a:pPr algn="ctr"/>
            <a:r>
              <a:rPr lang="en-GB" sz="1200" dirty="0"/>
              <a:t>Chile </a:t>
            </a:r>
          </a:p>
          <a:p>
            <a:pPr algn="ctr"/>
            <a:endParaRPr lang="en-GB" sz="1200" dirty="0"/>
          </a:p>
        </p:txBody>
      </p:sp>
      <p:sp>
        <p:nvSpPr>
          <p:cNvPr id="41" name="TextBox 40">
            <a:extLst>
              <a:ext uri="{FF2B5EF4-FFF2-40B4-BE49-F238E27FC236}">
                <a16:creationId xmlns:a16="http://schemas.microsoft.com/office/drawing/2014/main" id="{27FFD145-0827-4CF6-8C80-229E37A57941}"/>
              </a:ext>
            </a:extLst>
          </p:cNvPr>
          <p:cNvSpPr txBox="1"/>
          <p:nvPr/>
        </p:nvSpPr>
        <p:spPr>
          <a:xfrm>
            <a:off x="9859888" y="4640885"/>
            <a:ext cx="1656186" cy="830997"/>
          </a:xfrm>
          <a:prstGeom prst="rect">
            <a:avLst/>
          </a:prstGeom>
          <a:noFill/>
        </p:spPr>
        <p:txBody>
          <a:bodyPr wrap="square" rtlCol="0">
            <a:spAutoFit/>
          </a:bodyPr>
          <a:lstStyle/>
          <a:p>
            <a:pPr algn="ctr"/>
            <a:r>
              <a:rPr lang="en-GB" sz="1200" dirty="0"/>
              <a:t>Nigeria </a:t>
            </a:r>
          </a:p>
          <a:p>
            <a:pPr algn="ctr"/>
            <a:r>
              <a:rPr lang="en-GB" sz="1200" dirty="0"/>
              <a:t>Saudi Arabia</a:t>
            </a:r>
          </a:p>
          <a:p>
            <a:pPr algn="ctr"/>
            <a:r>
              <a:rPr lang="en-GB" sz="1200" dirty="0"/>
              <a:t>South Africa</a:t>
            </a:r>
          </a:p>
          <a:p>
            <a:pPr algn="ctr"/>
            <a:r>
              <a:rPr lang="en-GB" sz="1200" dirty="0"/>
              <a:t>UAE</a:t>
            </a:r>
          </a:p>
        </p:txBody>
      </p:sp>
      <p:pic>
        <p:nvPicPr>
          <p:cNvPr id="18" name="Picture 17">
            <a:extLst>
              <a:ext uri="{FF2B5EF4-FFF2-40B4-BE49-F238E27FC236}">
                <a16:creationId xmlns:a16="http://schemas.microsoft.com/office/drawing/2014/main" id="{0164B9FB-CE3E-43AC-B22A-74116696F695}"/>
              </a:ext>
            </a:extLst>
          </p:cNvPr>
          <p:cNvPicPr>
            <a:picLocks noChangeAspect="1"/>
          </p:cNvPicPr>
          <p:nvPr/>
        </p:nvPicPr>
        <p:blipFill rotWithShape="1">
          <a:blip r:embed="rId4">
            <a:extLst>
              <a:ext uri="{28A0092B-C50C-407E-A947-70E740481C1C}">
                <a14:useLocalDpi xmlns:a14="http://schemas.microsoft.com/office/drawing/2010/main" val="0"/>
              </a:ext>
            </a:extLst>
          </a:blip>
          <a:srcRect l="6877" r="6024"/>
          <a:stretch/>
        </p:blipFill>
        <p:spPr>
          <a:xfrm>
            <a:off x="263352" y="2132856"/>
            <a:ext cx="6799812" cy="4098689"/>
          </a:xfrm>
          <a:prstGeom prst="rect">
            <a:avLst/>
          </a:prstGeom>
        </p:spPr>
      </p:pic>
      <p:pic>
        <p:nvPicPr>
          <p:cNvPr id="19" name="Picture 18">
            <a:extLst>
              <a:ext uri="{FF2B5EF4-FFF2-40B4-BE49-F238E27FC236}">
                <a16:creationId xmlns:a16="http://schemas.microsoft.com/office/drawing/2014/main" id="{D69DF4C4-424A-4D76-BC10-2CB9C8DD5723}"/>
              </a:ext>
            </a:extLst>
          </p:cNvPr>
          <p:cNvPicPr>
            <a:picLocks noChangeAspect="1"/>
          </p:cNvPicPr>
          <p:nvPr/>
        </p:nvPicPr>
        <p:blipFill>
          <a:blip r:embed="rId5"/>
          <a:stretch>
            <a:fillRect/>
          </a:stretch>
        </p:blipFill>
        <p:spPr>
          <a:xfrm>
            <a:off x="191344" y="216414"/>
            <a:ext cx="377985" cy="377985"/>
          </a:xfrm>
          <a:prstGeom prst="rect">
            <a:avLst/>
          </a:prstGeom>
        </p:spPr>
      </p:pic>
    </p:spTree>
    <p:extLst>
      <p:ext uri="{BB962C8B-B14F-4D97-AF65-F5344CB8AC3E}">
        <p14:creationId xmlns:p14="http://schemas.microsoft.com/office/powerpoint/2010/main" val="3807319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E8CD7084-7BFC-4489-B28A-303E23A0AA04}"/>
              </a:ext>
            </a:extLst>
          </p:cNvPr>
          <p:cNvSpPr txBox="1"/>
          <p:nvPr/>
        </p:nvSpPr>
        <p:spPr>
          <a:xfrm>
            <a:off x="1919534" y="986961"/>
            <a:ext cx="8352930" cy="276999"/>
          </a:xfrm>
          <a:prstGeom prst="rect">
            <a:avLst/>
          </a:prstGeom>
          <a:noFill/>
        </p:spPr>
        <p:txBody>
          <a:bodyPr wrap="square" rtlCol="0">
            <a:spAutoFit/>
          </a:bodyPr>
          <a:lstStyle/>
          <a:p>
            <a:pPr algn="ctr"/>
            <a:r>
              <a:rPr lang="en-US" sz="1200" b="1" dirty="0">
                <a:latin typeface="+mj-lt"/>
              </a:rPr>
              <a:t>This trend comprises of three sub-trends</a:t>
            </a:r>
          </a:p>
        </p:txBody>
      </p:sp>
      <p:pic>
        <p:nvPicPr>
          <p:cNvPr id="13" name="Picture 12">
            <a:extLst>
              <a:ext uri="{FF2B5EF4-FFF2-40B4-BE49-F238E27FC236}">
                <a16:creationId xmlns:a16="http://schemas.microsoft.com/office/drawing/2014/main" id="{61BEDA05-0769-4EE5-B8FC-A3D5E41BCD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91546"/>
            <a:ext cx="1008112" cy="520781"/>
          </a:xfrm>
          <a:prstGeom prst="rect">
            <a:avLst/>
          </a:prstGeom>
        </p:spPr>
      </p:pic>
      <p:sp>
        <p:nvSpPr>
          <p:cNvPr id="14" name="Rectangle 2">
            <a:extLst>
              <a:ext uri="{FF2B5EF4-FFF2-40B4-BE49-F238E27FC236}">
                <a16:creationId xmlns:a16="http://schemas.microsoft.com/office/drawing/2014/main" id="{0E7D17BE-078A-421F-8908-A2B7245F57B9}"/>
              </a:ext>
            </a:extLst>
          </p:cNvPr>
          <p:cNvSpPr>
            <a:spLocks noChangeArrowheads="1"/>
          </p:cNvSpPr>
          <p:nvPr/>
        </p:nvSpPr>
        <p:spPr bwMode="auto">
          <a:xfrm>
            <a:off x="0" y="764704"/>
            <a:ext cx="12191999" cy="45719"/>
          </a:xfrm>
          <a:prstGeom prst="rect">
            <a:avLst/>
          </a:prstGeom>
          <a:solidFill>
            <a:srgbClr val="004899"/>
          </a:solidFill>
          <a:ln w="9525">
            <a:noFill/>
            <a:miter lim="800000"/>
            <a:headEnd/>
            <a:tailEnd/>
          </a:ln>
        </p:spPr>
        <p:txBody>
          <a:bodyPr wrap="none" anchor="ctr"/>
          <a:lstStyle/>
          <a:p>
            <a:endParaRPr lang="en-US" dirty="0"/>
          </a:p>
        </p:txBody>
      </p:sp>
      <p:sp>
        <p:nvSpPr>
          <p:cNvPr id="15" name="Text Box 4">
            <a:extLst>
              <a:ext uri="{FF2B5EF4-FFF2-40B4-BE49-F238E27FC236}">
                <a16:creationId xmlns:a16="http://schemas.microsoft.com/office/drawing/2014/main" id="{83892B15-819A-4FB0-A540-A69ECE7022BB}"/>
              </a:ext>
            </a:extLst>
          </p:cNvPr>
          <p:cNvSpPr txBox="1">
            <a:spLocks noChangeArrowheads="1"/>
          </p:cNvSpPr>
          <p:nvPr/>
        </p:nvSpPr>
        <p:spPr bwMode="auto">
          <a:xfrm>
            <a:off x="691222" y="188640"/>
            <a:ext cx="8501122" cy="400110"/>
          </a:xfrm>
          <a:prstGeom prst="rect">
            <a:avLst/>
          </a:prstGeom>
          <a:noFill/>
          <a:ln w="9525">
            <a:noFill/>
            <a:miter lim="800000"/>
            <a:headEnd/>
            <a:tailEnd/>
          </a:ln>
        </p:spPr>
        <p:txBody>
          <a:bodyPr wrap="square">
            <a:spAutoFit/>
          </a:bodyPr>
          <a:lstStyle/>
          <a:p>
            <a:r>
              <a:rPr lang="en-US" sz="2000" b="1" dirty="0">
                <a:latin typeface="+mj-lt"/>
              </a:rPr>
              <a:t>Overview of the sub-trends</a:t>
            </a:r>
          </a:p>
        </p:txBody>
      </p:sp>
      <p:sp>
        <p:nvSpPr>
          <p:cNvPr id="7" name="TextBox 6">
            <a:extLst>
              <a:ext uri="{FF2B5EF4-FFF2-40B4-BE49-F238E27FC236}">
                <a16:creationId xmlns:a16="http://schemas.microsoft.com/office/drawing/2014/main" id="{27BA8BDA-8843-41DB-B7E2-FB7859D2B83D}"/>
              </a:ext>
            </a:extLst>
          </p:cNvPr>
          <p:cNvSpPr txBox="1"/>
          <p:nvPr/>
        </p:nvSpPr>
        <p:spPr>
          <a:xfrm>
            <a:off x="2639616" y="1556792"/>
            <a:ext cx="8928992" cy="1200329"/>
          </a:xfrm>
          <a:prstGeom prst="rect">
            <a:avLst/>
          </a:prstGeom>
          <a:noFill/>
        </p:spPr>
        <p:txBody>
          <a:bodyPr wrap="square" rtlCol="0">
            <a:spAutoFit/>
          </a:bodyPr>
          <a:lstStyle/>
          <a:p>
            <a:r>
              <a:rPr lang="en-GB" sz="1200" dirty="0"/>
              <a:t>Consumers are taking a greater interest in alternative protein sources than ever before. This is something that is undoubtedly being helped by mainstream interest in protein in general continuing to grow. Nevertheless, plant-based alternatives are becoming more popular as consumers associate such products with being healthier and more sustainable. This is driving demand for plant-based ingredients in better-for-you categories such as healthier snack products, as well as everyday alternatives for consumers who are looking to cut down on their intake of meat and dairy. The desire for products that contain only real and authentic ingredients that are 100% natural is also a key reason for interest in plant-based products.</a:t>
            </a:r>
          </a:p>
        </p:txBody>
      </p:sp>
      <p:sp>
        <p:nvSpPr>
          <p:cNvPr id="8" name="TextBox 7">
            <a:extLst>
              <a:ext uri="{FF2B5EF4-FFF2-40B4-BE49-F238E27FC236}">
                <a16:creationId xmlns:a16="http://schemas.microsoft.com/office/drawing/2014/main" id="{92186A88-EE39-4962-AD6E-9E3EFE0C617C}"/>
              </a:ext>
            </a:extLst>
          </p:cNvPr>
          <p:cNvSpPr txBox="1"/>
          <p:nvPr/>
        </p:nvSpPr>
        <p:spPr>
          <a:xfrm>
            <a:off x="2639616" y="3296888"/>
            <a:ext cx="8928992" cy="1200329"/>
          </a:xfrm>
          <a:prstGeom prst="rect">
            <a:avLst/>
          </a:prstGeom>
          <a:noFill/>
        </p:spPr>
        <p:txBody>
          <a:bodyPr wrap="square" rtlCol="0">
            <a:spAutoFit/>
          </a:bodyPr>
          <a:lstStyle/>
          <a:p>
            <a:r>
              <a:rPr lang="en-GB" sz="1200" dirty="0"/>
              <a:t>Consumer interest in botanical ingredients is also on the rise, with consumers seeking out products that contain these ingredients. Similar to interest in plant-based ingredients, the appeal of botanicals can be linked to consumers demonstrating a considerable level of trust towards such ingredients and associations with being healthier and more sustainable. The appeal of botanical ingredients is also growing at a time when consumers are struggling with the frantic nature of modern day life and are struggling to switch off and relax and unwind. At a time when consumers recognize this can have a significant impact on their health, they are seeking out natural solutions to address this.</a:t>
            </a:r>
          </a:p>
        </p:txBody>
      </p:sp>
      <p:sp>
        <p:nvSpPr>
          <p:cNvPr id="9" name="TextBox 8">
            <a:extLst>
              <a:ext uri="{FF2B5EF4-FFF2-40B4-BE49-F238E27FC236}">
                <a16:creationId xmlns:a16="http://schemas.microsoft.com/office/drawing/2014/main" id="{9BF13514-0998-43F4-B16F-82235DB7F3D9}"/>
              </a:ext>
            </a:extLst>
          </p:cNvPr>
          <p:cNvSpPr txBox="1"/>
          <p:nvPr/>
        </p:nvSpPr>
        <p:spPr>
          <a:xfrm>
            <a:off x="2639616" y="5036983"/>
            <a:ext cx="8928992" cy="1200329"/>
          </a:xfrm>
          <a:prstGeom prst="rect">
            <a:avLst/>
          </a:prstGeom>
          <a:noFill/>
        </p:spPr>
        <p:txBody>
          <a:bodyPr wrap="square" rtlCol="0">
            <a:spAutoFit/>
          </a:bodyPr>
          <a:lstStyle/>
          <a:p>
            <a:r>
              <a:rPr lang="en-US" sz="1200" dirty="0"/>
              <a:t>Although consumers want to lead a healthier and more sustainable lifestyle, it also needs to be remembered that they also have more me-centric need states that they prioritize. Taste and indulgence are a prime example of this and something that consumers are unwilling to compromise on. Whilst consumers have favorable perceptions of plant-based products, they can also be concerned about the taste and texture of such products. This is a challenge for the industry as consumers do not want to compromise on moments of indulgence, even when they are seeking out products that they associate with being better-for-you and offering nutritional value.</a:t>
            </a:r>
          </a:p>
        </p:txBody>
      </p:sp>
      <p:sp>
        <p:nvSpPr>
          <p:cNvPr id="2" name="Rectangle: Rounded Corners 1">
            <a:extLst>
              <a:ext uri="{FF2B5EF4-FFF2-40B4-BE49-F238E27FC236}">
                <a16:creationId xmlns:a16="http://schemas.microsoft.com/office/drawing/2014/main" id="{5DD164DA-096D-4B80-9403-7EE14E76A3E6}"/>
              </a:ext>
            </a:extLst>
          </p:cNvPr>
          <p:cNvSpPr/>
          <p:nvPr/>
        </p:nvSpPr>
        <p:spPr>
          <a:xfrm>
            <a:off x="2207568" y="1412776"/>
            <a:ext cx="9721080" cy="1420730"/>
          </a:xfrm>
          <a:prstGeom prst="roundRect">
            <a:avLst/>
          </a:prstGeom>
          <a:noFill/>
          <a:ln>
            <a:solidFill>
              <a:srgbClr val="00B0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00E1C469-09D5-447B-ABE4-41D19C3730D1}"/>
              </a:ext>
            </a:extLst>
          </p:cNvPr>
          <p:cNvSpPr/>
          <p:nvPr/>
        </p:nvSpPr>
        <p:spPr>
          <a:xfrm>
            <a:off x="2207568" y="3212976"/>
            <a:ext cx="9721080" cy="142073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965F8F6C-48BA-4373-8C84-597BE0D23788}"/>
              </a:ext>
            </a:extLst>
          </p:cNvPr>
          <p:cNvSpPr/>
          <p:nvPr/>
        </p:nvSpPr>
        <p:spPr>
          <a:xfrm>
            <a:off x="2207568" y="4960598"/>
            <a:ext cx="9721080" cy="1420730"/>
          </a:xfrm>
          <a:prstGeom prst="roundRect">
            <a:avLst/>
          </a:prstGeom>
          <a:noFill/>
          <a:ln>
            <a:solidFill>
              <a:srgbClr val="00B0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58C4F303-8F7C-4669-8716-072992BBE407}"/>
              </a:ext>
            </a:extLst>
          </p:cNvPr>
          <p:cNvSpPr/>
          <p:nvPr/>
        </p:nvSpPr>
        <p:spPr>
          <a:xfrm>
            <a:off x="335360" y="1446949"/>
            <a:ext cx="1728192" cy="142001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t>Alternative Proteins</a:t>
            </a:r>
          </a:p>
        </p:txBody>
      </p:sp>
      <p:sp>
        <p:nvSpPr>
          <p:cNvPr id="19" name="Rectangle: Rounded Corners 18">
            <a:extLst>
              <a:ext uri="{FF2B5EF4-FFF2-40B4-BE49-F238E27FC236}">
                <a16:creationId xmlns:a16="http://schemas.microsoft.com/office/drawing/2014/main" id="{814DE2A7-6C96-45EB-B091-C5E7BD71E46A}"/>
              </a:ext>
            </a:extLst>
          </p:cNvPr>
          <p:cNvSpPr/>
          <p:nvPr/>
        </p:nvSpPr>
        <p:spPr>
          <a:xfrm>
            <a:off x="335360" y="3284984"/>
            <a:ext cx="1728192" cy="142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t>Botanicals</a:t>
            </a:r>
          </a:p>
        </p:txBody>
      </p:sp>
      <p:sp>
        <p:nvSpPr>
          <p:cNvPr id="20" name="Rectangle: Rounded Corners 19">
            <a:extLst>
              <a:ext uri="{FF2B5EF4-FFF2-40B4-BE49-F238E27FC236}">
                <a16:creationId xmlns:a16="http://schemas.microsoft.com/office/drawing/2014/main" id="{E27AA4E1-27A8-4A06-B20C-3A166E5B73B3}"/>
              </a:ext>
            </a:extLst>
          </p:cNvPr>
          <p:cNvSpPr/>
          <p:nvPr/>
        </p:nvSpPr>
        <p:spPr>
          <a:xfrm>
            <a:off x="335360" y="5013176"/>
            <a:ext cx="1728192" cy="142001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t>Taste and Texture</a:t>
            </a:r>
          </a:p>
        </p:txBody>
      </p:sp>
      <p:pic>
        <p:nvPicPr>
          <p:cNvPr id="16" name="Picture 15">
            <a:extLst>
              <a:ext uri="{FF2B5EF4-FFF2-40B4-BE49-F238E27FC236}">
                <a16:creationId xmlns:a16="http://schemas.microsoft.com/office/drawing/2014/main" id="{C2D23B56-11CF-4314-B87D-2F377CA42F6C}"/>
              </a:ext>
            </a:extLst>
          </p:cNvPr>
          <p:cNvPicPr>
            <a:picLocks noChangeAspect="1"/>
          </p:cNvPicPr>
          <p:nvPr/>
        </p:nvPicPr>
        <p:blipFill>
          <a:blip r:embed="rId4"/>
          <a:stretch>
            <a:fillRect/>
          </a:stretch>
        </p:blipFill>
        <p:spPr>
          <a:xfrm>
            <a:off x="191344" y="216414"/>
            <a:ext cx="377985" cy="377985"/>
          </a:xfrm>
          <a:prstGeom prst="rect">
            <a:avLst/>
          </a:prstGeom>
        </p:spPr>
      </p:pic>
    </p:spTree>
    <p:extLst>
      <p:ext uri="{BB962C8B-B14F-4D97-AF65-F5344CB8AC3E}">
        <p14:creationId xmlns:p14="http://schemas.microsoft.com/office/powerpoint/2010/main" val="427837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A454824-985D-4B85-A541-FDCF5972FEEA}"/>
              </a:ext>
            </a:extLst>
          </p:cNvPr>
          <p:cNvSpPr txBox="1"/>
          <p:nvPr/>
        </p:nvSpPr>
        <p:spPr>
          <a:xfrm>
            <a:off x="479376" y="931707"/>
            <a:ext cx="11233248" cy="276999"/>
          </a:xfrm>
          <a:prstGeom prst="rect">
            <a:avLst/>
          </a:prstGeom>
          <a:noFill/>
        </p:spPr>
        <p:txBody>
          <a:bodyPr wrap="square" rtlCol="0">
            <a:spAutoFit/>
          </a:bodyPr>
          <a:lstStyle/>
          <a:p>
            <a:pPr algn="ctr"/>
            <a:r>
              <a:rPr lang="en-US" sz="1200" b="1" dirty="0"/>
              <a:t>Such products will appeal to consumers seeking out better-for-you products</a:t>
            </a:r>
          </a:p>
        </p:txBody>
      </p:sp>
      <p:pic>
        <p:nvPicPr>
          <p:cNvPr id="16" name="Picture 15">
            <a:extLst>
              <a:ext uri="{FF2B5EF4-FFF2-40B4-BE49-F238E27FC236}">
                <a16:creationId xmlns:a16="http://schemas.microsoft.com/office/drawing/2014/main" id="{E0BC6090-AD2D-4748-98DD-6CDB73E388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91546"/>
            <a:ext cx="1008112" cy="520781"/>
          </a:xfrm>
          <a:prstGeom prst="rect">
            <a:avLst/>
          </a:prstGeom>
        </p:spPr>
      </p:pic>
      <p:sp>
        <p:nvSpPr>
          <p:cNvPr id="17" name="Rectangle 2">
            <a:extLst>
              <a:ext uri="{FF2B5EF4-FFF2-40B4-BE49-F238E27FC236}">
                <a16:creationId xmlns:a16="http://schemas.microsoft.com/office/drawing/2014/main" id="{5A2491A8-B81A-4CDF-B553-E1210057B3E0}"/>
              </a:ext>
            </a:extLst>
          </p:cNvPr>
          <p:cNvSpPr>
            <a:spLocks noChangeArrowheads="1"/>
          </p:cNvSpPr>
          <p:nvPr/>
        </p:nvSpPr>
        <p:spPr bwMode="auto">
          <a:xfrm>
            <a:off x="0" y="764704"/>
            <a:ext cx="12191999" cy="45719"/>
          </a:xfrm>
          <a:prstGeom prst="rect">
            <a:avLst/>
          </a:prstGeom>
          <a:solidFill>
            <a:srgbClr val="004899"/>
          </a:solidFill>
          <a:ln w="9525">
            <a:noFill/>
            <a:miter lim="800000"/>
            <a:headEnd/>
            <a:tailEnd/>
          </a:ln>
        </p:spPr>
        <p:txBody>
          <a:bodyPr wrap="none" anchor="ctr"/>
          <a:lstStyle/>
          <a:p>
            <a:endParaRPr lang="en-US" dirty="0"/>
          </a:p>
        </p:txBody>
      </p:sp>
      <p:sp>
        <p:nvSpPr>
          <p:cNvPr id="18" name="Text Box 4">
            <a:extLst>
              <a:ext uri="{FF2B5EF4-FFF2-40B4-BE49-F238E27FC236}">
                <a16:creationId xmlns:a16="http://schemas.microsoft.com/office/drawing/2014/main" id="{951E4274-FA9B-4299-AAE9-061B141D30B5}"/>
              </a:ext>
            </a:extLst>
          </p:cNvPr>
          <p:cNvSpPr txBox="1">
            <a:spLocks noChangeArrowheads="1"/>
          </p:cNvSpPr>
          <p:nvPr/>
        </p:nvSpPr>
        <p:spPr bwMode="auto">
          <a:xfrm>
            <a:off x="695400" y="188640"/>
            <a:ext cx="9433048" cy="400110"/>
          </a:xfrm>
          <a:prstGeom prst="rect">
            <a:avLst/>
          </a:prstGeom>
          <a:noFill/>
          <a:ln w="9525">
            <a:noFill/>
            <a:miter lim="800000"/>
            <a:headEnd/>
            <a:tailEnd/>
          </a:ln>
        </p:spPr>
        <p:txBody>
          <a:bodyPr wrap="square">
            <a:spAutoFit/>
          </a:bodyPr>
          <a:lstStyle/>
          <a:p>
            <a:r>
              <a:rPr lang="en-GB" sz="2000" b="1" dirty="0"/>
              <a:t>Global consumers believe plants to be the most appealing source of protein</a:t>
            </a:r>
            <a:endParaRPr lang="en-US" sz="2000" b="1" dirty="0"/>
          </a:p>
        </p:txBody>
      </p:sp>
      <p:graphicFrame>
        <p:nvGraphicFramePr>
          <p:cNvPr id="4" name="Chart 3">
            <a:extLst>
              <a:ext uri="{FF2B5EF4-FFF2-40B4-BE49-F238E27FC236}">
                <a16:creationId xmlns:a16="http://schemas.microsoft.com/office/drawing/2014/main" id="{353D6014-EDF6-4493-9DC6-308DD9249CD6}"/>
              </a:ext>
            </a:extLst>
          </p:cNvPr>
          <p:cNvGraphicFramePr/>
          <p:nvPr>
            <p:extLst>
              <p:ext uri="{D42A27DB-BD31-4B8C-83A1-F6EECF244321}">
                <p14:modId xmlns:p14="http://schemas.microsoft.com/office/powerpoint/2010/main" val="2705128148"/>
              </p:ext>
            </p:extLst>
          </p:nvPr>
        </p:nvGraphicFramePr>
        <p:xfrm>
          <a:off x="262826" y="2121242"/>
          <a:ext cx="5833174" cy="4430389"/>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086B6EF0-F4E8-4646-8964-D7CD9198E075}"/>
              </a:ext>
            </a:extLst>
          </p:cNvPr>
          <p:cNvSpPr/>
          <p:nvPr/>
        </p:nvSpPr>
        <p:spPr>
          <a:xfrm>
            <a:off x="407368" y="1628800"/>
            <a:ext cx="6048672" cy="646331"/>
          </a:xfrm>
          <a:prstGeom prst="rect">
            <a:avLst/>
          </a:prstGeom>
        </p:spPr>
        <p:txBody>
          <a:bodyPr wrap="square">
            <a:spAutoFit/>
          </a:bodyPr>
          <a:lstStyle/>
          <a:p>
            <a:pPr algn="ctr"/>
            <a:r>
              <a:rPr lang="en-GB" sz="1200" b="1" dirty="0"/>
              <a:t>How appealing are the following types of protein sources?</a:t>
            </a:r>
          </a:p>
          <a:p>
            <a:pPr algn="ctr"/>
            <a:r>
              <a:rPr lang="en-GB" sz="1200" b="1" dirty="0">
                <a:solidFill>
                  <a:srgbClr val="FF0000"/>
                </a:solidFill>
              </a:rPr>
              <a:t>Respondents who say appealing or very appealing</a:t>
            </a:r>
          </a:p>
          <a:p>
            <a:pPr algn="ctr"/>
            <a:r>
              <a:rPr lang="en-GB" sz="1200" b="1" dirty="0">
                <a:solidFill>
                  <a:srgbClr val="00B0F0"/>
                </a:solidFill>
              </a:rPr>
              <a:t>Global</a:t>
            </a:r>
          </a:p>
        </p:txBody>
      </p:sp>
      <p:pic>
        <p:nvPicPr>
          <p:cNvPr id="7" name="Picture 6" descr="A picture containing food, refrigerator&#10;&#10;Description automatically generated">
            <a:extLst>
              <a:ext uri="{FF2B5EF4-FFF2-40B4-BE49-F238E27FC236}">
                <a16:creationId xmlns:a16="http://schemas.microsoft.com/office/drawing/2014/main" id="{C96ACC3D-A297-4803-B81E-CED95E4B4D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7849" y="4879435"/>
            <a:ext cx="2004085" cy="1933941"/>
          </a:xfrm>
          <a:prstGeom prst="rect">
            <a:avLst/>
          </a:prstGeom>
        </p:spPr>
      </p:pic>
      <p:pic>
        <p:nvPicPr>
          <p:cNvPr id="9" name="Picture 8" descr="A close up of a box&#10;&#10;Description automatically generated">
            <a:extLst>
              <a:ext uri="{FF2B5EF4-FFF2-40B4-BE49-F238E27FC236}">
                <a16:creationId xmlns:a16="http://schemas.microsoft.com/office/drawing/2014/main" id="{42B643B0-56D4-4BCE-BA4C-F36C0A992C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9945" y="4712787"/>
            <a:ext cx="2132856" cy="2132856"/>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D795BA0B-5D54-4DEB-BD57-269AF8BA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05005" y="4851125"/>
            <a:ext cx="2786993" cy="1856181"/>
          </a:xfrm>
          <a:prstGeom prst="rect">
            <a:avLst/>
          </a:prstGeom>
        </p:spPr>
      </p:pic>
      <p:sp>
        <p:nvSpPr>
          <p:cNvPr id="19" name="TextBox 18">
            <a:extLst>
              <a:ext uri="{FF2B5EF4-FFF2-40B4-BE49-F238E27FC236}">
                <a16:creationId xmlns:a16="http://schemas.microsoft.com/office/drawing/2014/main" id="{7B7B541D-10AA-4AB3-B416-5B439FD537B4}"/>
              </a:ext>
            </a:extLst>
          </p:cNvPr>
          <p:cNvSpPr txBox="1"/>
          <p:nvPr/>
        </p:nvSpPr>
        <p:spPr>
          <a:xfrm>
            <a:off x="6096000" y="1556792"/>
            <a:ext cx="5472608" cy="2677656"/>
          </a:xfrm>
          <a:prstGeom prst="rect">
            <a:avLst/>
          </a:prstGeom>
          <a:noFill/>
        </p:spPr>
        <p:txBody>
          <a:bodyPr wrap="square" rtlCol="0">
            <a:spAutoFit/>
          </a:bodyPr>
          <a:lstStyle/>
          <a:p>
            <a:r>
              <a:rPr lang="en-US" sz="1200" dirty="0"/>
              <a:t>FMCG Gurus asked health conscious consumers who are taking a proactive approach to wellbeing across the globe, how appealing different protein sources are. The research shows that overall, plant-based protein is the most appealing form.</a:t>
            </a:r>
          </a:p>
          <a:p>
            <a:endParaRPr lang="en-US" sz="1200" dirty="0"/>
          </a:p>
          <a:p>
            <a:r>
              <a:rPr lang="en-US" sz="1200" dirty="0"/>
              <a:t>This is because such products are not just associated with an array of health benefits but with also being natural and more environmentally-friendly. Moreover, the source aligns with contemporary dieting patterns and reduction of animal-based produce.</a:t>
            </a:r>
          </a:p>
          <a:p>
            <a:endParaRPr lang="en-US" sz="1200" dirty="0"/>
          </a:p>
          <a:p>
            <a:r>
              <a:rPr lang="en-US" sz="1200" dirty="0"/>
              <a:t>Plant-based protein claims will be of high appeal to consumers in impulse categories, as they looking to substitute traditional snack products such as chocolate and drinks such as carbonates for high protein/low sugar alternatives that they deem to be better-for-you.</a:t>
            </a:r>
          </a:p>
        </p:txBody>
      </p:sp>
      <p:pic>
        <p:nvPicPr>
          <p:cNvPr id="13" name="Picture 12">
            <a:extLst>
              <a:ext uri="{FF2B5EF4-FFF2-40B4-BE49-F238E27FC236}">
                <a16:creationId xmlns:a16="http://schemas.microsoft.com/office/drawing/2014/main" id="{D6445F9B-75FD-4583-BF83-8C5A92D0E013}"/>
              </a:ext>
            </a:extLst>
          </p:cNvPr>
          <p:cNvPicPr>
            <a:picLocks noChangeAspect="1"/>
          </p:cNvPicPr>
          <p:nvPr/>
        </p:nvPicPr>
        <p:blipFill>
          <a:blip r:embed="rId8"/>
          <a:stretch>
            <a:fillRect/>
          </a:stretch>
        </p:blipFill>
        <p:spPr>
          <a:xfrm>
            <a:off x="191344" y="216414"/>
            <a:ext cx="377985" cy="377985"/>
          </a:xfrm>
          <a:prstGeom prst="rect">
            <a:avLst/>
          </a:prstGeom>
        </p:spPr>
      </p:pic>
    </p:spTree>
    <p:extLst>
      <p:ext uri="{BB962C8B-B14F-4D97-AF65-F5344CB8AC3E}">
        <p14:creationId xmlns:p14="http://schemas.microsoft.com/office/powerpoint/2010/main" val="959082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A454824-985D-4B85-A541-FDCF5972FEEA}"/>
              </a:ext>
            </a:extLst>
          </p:cNvPr>
          <p:cNvSpPr txBox="1"/>
          <p:nvPr/>
        </p:nvSpPr>
        <p:spPr>
          <a:xfrm>
            <a:off x="479376" y="931707"/>
            <a:ext cx="11233248" cy="276999"/>
          </a:xfrm>
          <a:prstGeom prst="rect">
            <a:avLst/>
          </a:prstGeom>
          <a:noFill/>
        </p:spPr>
        <p:txBody>
          <a:bodyPr wrap="square" rtlCol="0">
            <a:spAutoFit/>
          </a:bodyPr>
          <a:lstStyle/>
          <a:p>
            <a:pPr algn="ctr"/>
            <a:r>
              <a:rPr lang="en-US" sz="1200" b="1" dirty="0"/>
              <a:t>These two issues are often interlinked</a:t>
            </a:r>
          </a:p>
        </p:txBody>
      </p:sp>
      <p:pic>
        <p:nvPicPr>
          <p:cNvPr id="16" name="Picture 15">
            <a:extLst>
              <a:ext uri="{FF2B5EF4-FFF2-40B4-BE49-F238E27FC236}">
                <a16:creationId xmlns:a16="http://schemas.microsoft.com/office/drawing/2014/main" id="{E0BC6090-AD2D-4748-98DD-6CDB73E388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91546"/>
            <a:ext cx="1008112" cy="520781"/>
          </a:xfrm>
          <a:prstGeom prst="rect">
            <a:avLst/>
          </a:prstGeom>
        </p:spPr>
      </p:pic>
      <p:sp>
        <p:nvSpPr>
          <p:cNvPr id="17" name="Rectangle 2">
            <a:extLst>
              <a:ext uri="{FF2B5EF4-FFF2-40B4-BE49-F238E27FC236}">
                <a16:creationId xmlns:a16="http://schemas.microsoft.com/office/drawing/2014/main" id="{5A2491A8-B81A-4CDF-B553-E1210057B3E0}"/>
              </a:ext>
            </a:extLst>
          </p:cNvPr>
          <p:cNvSpPr>
            <a:spLocks noChangeArrowheads="1"/>
          </p:cNvSpPr>
          <p:nvPr/>
        </p:nvSpPr>
        <p:spPr bwMode="auto">
          <a:xfrm>
            <a:off x="0" y="764704"/>
            <a:ext cx="12191999" cy="45719"/>
          </a:xfrm>
          <a:prstGeom prst="rect">
            <a:avLst/>
          </a:prstGeom>
          <a:solidFill>
            <a:srgbClr val="004899"/>
          </a:solidFill>
          <a:ln w="9525">
            <a:noFill/>
            <a:miter lim="800000"/>
            <a:headEnd/>
            <a:tailEnd/>
          </a:ln>
        </p:spPr>
        <p:txBody>
          <a:bodyPr wrap="none" anchor="ctr"/>
          <a:lstStyle/>
          <a:p>
            <a:endParaRPr lang="en-US" dirty="0"/>
          </a:p>
        </p:txBody>
      </p:sp>
      <p:sp>
        <p:nvSpPr>
          <p:cNvPr id="18" name="Text Box 4">
            <a:extLst>
              <a:ext uri="{FF2B5EF4-FFF2-40B4-BE49-F238E27FC236}">
                <a16:creationId xmlns:a16="http://schemas.microsoft.com/office/drawing/2014/main" id="{951E4274-FA9B-4299-AAE9-061B141D30B5}"/>
              </a:ext>
            </a:extLst>
          </p:cNvPr>
          <p:cNvSpPr txBox="1">
            <a:spLocks noChangeArrowheads="1"/>
          </p:cNvSpPr>
          <p:nvPr/>
        </p:nvSpPr>
        <p:spPr bwMode="auto">
          <a:xfrm>
            <a:off x="691222" y="44624"/>
            <a:ext cx="8501122" cy="707886"/>
          </a:xfrm>
          <a:prstGeom prst="rect">
            <a:avLst/>
          </a:prstGeom>
          <a:noFill/>
          <a:ln w="9525">
            <a:noFill/>
            <a:miter lim="800000"/>
            <a:headEnd/>
            <a:tailEnd/>
          </a:ln>
        </p:spPr>
        <p:txBody>
          <a:bodyPr wrap="square">
            <a:spAutoFit/>
          </a:bodyPr>
          <a:lstStyle/>
          <a:p>
            <a:r>
              <a:rPr lang="en-GB" sz="2000" b="1" dirty="0"/>
              <a:t>Consumers are looking to reduce meat from their diets for health and sustainability purposes</a:t>
            </a:r>
            <a:endParaRPr lang="en-US" sz="2000" b="1" dirty="0"/>
          </a:p>
        </p:txBody>
      </p:sp>
      <p:sp>
        <p:nvSpPr>
          <p:cNvPr id="6" name="Rectangle 5">
            <a:extLst>
              <a:ext uri="{FF2B5EF4-FFF2-40B4-BE49-F238E27FC236}">
                <a16:creationId xmlns:a16="http://schemas.microsoft.com/office/drawing/2014/main" id="{A526ACAD-E746-4D01-8A03-784763BD7985}"/>
              </a:ext>
            </a:extLst>
          </p:cNvPr>
          <p:cNvSpPr/>
          <p:nvPr/>
        </p:nvSpPr>
        <p:spPr>
          <a:xfrm>
            <a:off x="5339916" y="1541450"/>
            <a:ext cx="6048672" cy="646331"/>
          </a:xfrm>
          <a:prstGeom prst="rect">
            <a:avLst/>
          </a:prstGeom>
        </p:spPr>
        <p:txBody>
          <a:bodyPr wrap="square">
            <a:spAutoFit/>
          </a:bodyPr>
          <a:lstStyle/>
          <a:p>
            <a:pPr algn="ctr"/>
            <a:r>
              <a:rPr lang="en-GB" sz="1200" b="1" dirty="0"/>
              <a:t>Why do you not eat meat on a regular basis? </a:t>
            </a:r>
          </a:p>
          <a:p>
            <a:pPr algn="ctr"/>
            <a:r>
              <a:rPr lang="en-GB" sz="1200" b="1" dirty="0">
                <a:solidFill>
                  <a:srgbClr val="FF0000"/>
                </a:solidFill>
              </a:rPr>
              <a:t>Respondents who do not eat meat regularly</a:t>
            </a:r>
          </a:p>
          <a:p>
            <a:pPr algn="ctr"/>
            <a:r>
              <a:rPr lang="en-GB" sz="1200" b="1" dirty="0">
                <a:solidFill>
                  <a:srgbClr val="00B0F0"/>
                </a:solidFill>
              </a:rPr>
              <a:t>Top five answers</a:t>
            </a:r>
          </a:p>
        </p:txBody>
      </p:sp>
      <p:graphicFrame>
        <p:nvGraphicFramePr>
          <p:cNvPr id="7" name="Chart 6">
            <a:extLst>
              <a:ext uri="{FF2B5EF4-FFF2-40B4-BE49-F238E27FC236}">
                <a16:creationId xmlns:a16="http://schemas.microsoft.com/office/drawing/2014/main" id="{7F358E1F-C1EC-4418-A1A8-DDB4F802B7F8}"/>
              </a:ext>
            </a:extLst>
          </p:cNvPr>
          <p:cNvGraphicFramePr/>
          <p:nvPr>
            <p:extLst>
              <p:ext uri="{D42A27DB-BD31-4B8C-83A1-F6EECF244321}">
                <p14:modId xmlns:p14="http://schemas.microsoft.com/office/powerpoint/2010/main" val="1112462578"/>
              </p:ext>
            </p:extLst>
          </p:nvPr>
        </p:nvGraphicFramePr>
        <p:xfrm>
          <a:off x="5015880" y="2243868"/>
          <a:ext cx="6696744" cy="450203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DA37EF5C-630E-45C7-B621-5BE664289DA2}"/>
              </a:ext>
            </a:extLst>
          </p:cNvPr>
          <p:cNvSpPr txBox="1"/>
          <p:nvPr/>
        </p:nvSpPr>
        <p:spPr>
          <a:xfrm>
            <a:off x="444555" y="1295495"/>
            <a:ext cx="4211285" cy="5078313"/>
          </a:xfrm>
          <a:prstGeom prst="rect">
            <a:avLst/>
          </a:prstGeom>
          <a:noFill/>
        </p:spPr>
        <p:txBody>
          <a:bodyPr wrap="square" rtlCol="0">
            <a:spAutoFit/>
          </a:bodyPr>
          <a:lstStyle/>
          <a:p>
            <a:r>
              <a:rPr lang="en-US" sz="1200" dirty="0"/>
              <a:t>FMCG Gurus research shows that across the globe, 75% say that they eat meat on a regular basis, meaning that one in four do not.</a:t>
            </a:r>
          </a:p>
          <a:p>
            <a:endParaRPr lang="en-US" sz="1200" dirty="0"/>
          </a:p>
          <a:p>
            <a:r>
              <a:rPr lang="en-US" sz="1200" dirty="0"/>
              <a:t>This highlights why the number of people who classify themselves as vegan, vegetarian or a flexitarian is on the rise.</a:t>
            </a:r>
          </a:p>
          <a:p>
            <a:endParaRPr lang="en-US" sz="1200" dirty="0"/>
          </a:p>
          <a:p>
            <a:r>
              <a:rPr lang="en-US" sz="1200" dirty="0"/>
              <a:t>When it comes to not eating meat on a regular basis, the two main reasons for not doing so is health and sustainability reasons. These two issues are often interlinked, with consumers feeling that damage done to the environment as a result of issues such as global warming is something that is having a direct impact on health.</a:t>
            </a:r>
          </a:p>
          <a:p>
            <a:endParaRPr lang="en-US" sz="1200" dirty="0"/>
          </a:p>
          <a:p>
            <a:r>
              <a:rPr lang="en-US" sz="1200" dirty="0"/>
              <a:t>As such, consumers are making conscious efforts to adjust their diets in order to lead what they believe to be a better-for-you lifestyle. This is something that needs to be taken into consideration when it comes to plant-based diets, with consumers seeing it as a form of self expression and elitism.</a:t>
            </a:r>
          </a:p>
          <a:p>
            <a:endParaRPr lang="en-US" sz="1200" dirty="0"/>
          </a:p>
          <a:p>
            <a:r>
              <a:rPr lang="en-US" sz="1200" dirty="0"/>
              <a:t>The research shows that the demand for plant-based food and drink products is not just something that is restricted to performance-based nutrition products and instead, a significant proportion of consumers want products for their everyday diets.</a:t>
            </a:r>
          </a:p>
        </p:txBody>
      </p:sp>
      <p:pic>
        <p:nvPicPr>
          <p:cNvPr id="9" name="Picture 8">
            <a:extLst>
              <a:ext uri="{FF2B5EF4-FFF2-40B4-BE49-F238E27FC236}">
                <a16:creationId xmlns:a16="http://schemas.microsoft.com/office/drawing/2014/main" id="{F4DA0320-F826-41D5-8716-39081E4A8F4C}"/>
              </a:ext>
            </a:extLst>
          </p:cNvPr>
          <p:cNvPicPr>
            <a:picLocks noChangeAspect="1"/>
          </p:cNvPicPr>
          <p:nvPr/>
        </p:nvPicPr>
        <p:blipFill>
          <a:blip r:embed="rId5"/>
          <a:stretch>
            <a:fillRect/>
          </a:stretch>
        </p:blipFill>
        <p:spPr>
          <a:xfrm>
            <a:off x="191344" y="216414"/>
            <a:ext cx="377985" cy="377985"/>
          </a:xfrm>
          <a:prstGeom prst="rect">
            <a:avLst/>
          </a:prstGeom>
        </p:spPr>
      </p:pic>
    </p:spTree>
    <p:extLst>
      <p:ext uri="{BB962C8B-B14F-4D97-AF65-F5344CB8AC3E}">
        <p14:creationId xmlns:p14="http://schemas.microsoft.com/office/powerpoint/2010/main" val="1132802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A454824-985D-4B85-A541-FDCF5972FEEA}"/>
              </a:ext>
            </a:extLst>
          </p:cNvPr>
          <p:cNvSpPr txBox="1"/>
          <p:nvPr/>
        </p:nvSpPr>
        <p:spPr>
          <a:xfrm>
            <a:off x="479376" y="931707"/>
            <a:ext cx="11233248" cy="276999"/>
          </a:xfrm>
          <a:prstGeom prst="rect">
            <a:avLst/>
          </a:prstGeom>
          <a:noFill/>
        </p:spPr>
        <p:txBody>
          <a:bodyPr wrap="square" rtlCol="0">
            <a:spAutoFit/>
          </a:bodyPr>
          <a:lstStyle/>
          <a:p>
            <a:pPr algn="ctr"/>
            <a:r>
              <a:rPr lang="en-US" sz="1200" b="1" dirty="0"/>
              <a:t>North American consumers are the least likely to turn to meat-substitutes</a:t>
            </a:r>
          </a:p>
        </p:txBody>
      </p:sp>
      <p:pic>
        <p:nvPicPr>
          <p:cNvPr id="16" name="Picture 15">
            <a:extLst>
              <a:ext uri="{FF2B5EF4-FFF2-40B4-BE49-F238E27FC236}">
                <a16:creationId xmlns:a16="http://schemas.microsoft.com/office/drawing/2014/main" id="{E0BC6090-AD2D-4748-98DD-6CDB73E388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91546"/>
            <a:ext cx="1008112" cy="520781"/>
          </a:xfrm>
          <a:prstGeom prst="rect">
            <a:avLst/>
          </a:prstGeom>
        </p:spPr>
      </p:pic>
      <p:sp>
        <p:nvSpPr>
          <p:cNvPr id="17" name="Rectangle 2">
            <a:extLst>
              <a:ext uri="{FF2B5EF4-FFF2-40B4-BE49-F238E27FC236}">
                <a16:creationId xmlns:a16="http://schemas.microsoft.com/office/drawing/2014/main" id="{5A2491A8-B81A-4CDF-B553-E1210057B3E0}"/>
              </a:ext>
            </a:extLst>
          </p:cNvPr>
          <p:cNvSpPr>
            <a:spLocks noChangeArrowheads="1"/>
          </p:cNvSpPr>
          <p:nvPr/>
        </p:nvSpPr>
        <p:spPr bwMode="auto">
          <a:xfrm>
            <a:off x="0" y="764704"/>
            <a:ext cx="12191999" cy="45719"/>
          </a:xfrm>
          <a:prstGeom prst="rect">
            <a:avLst/>
          </a:prstGeom>
          <a:solidFill>
            <a:srgbClr val="004899"/>
          </a:solidFill>
          <a:ln w="9525">
            <a:noFill/>
            <a:miter lim="800000"/>
            <a:headEnd/>
            <a:tailEnd/>
          </a:ln>
        </p:spPr>
        <p:txBody>
          <a:bodyPr wrap="none" anchor="ctr"/>
          <a:lstStyle/>
          <a:p>
            <a:endParaRPr lang="en-US" dirty="0"/>
          </a:p>
        </p:txBody>
      </p:sp>
      <p:sp>
        <p:nvSpPr>
          <p:cNvPr id="18" name="Text Box 4">
            <a:extLst>
              <a:ext uri="{FF2B5EF4-FFF2-40B4-BE49-F238E27FC236}">
                <a16:creationId xmlns:a16="http://schemas.microsoft.com/office/drawing/2014/main" id="{951E4274-FA9B-4299-AAE9-061B141D30B5}"/>
              </a:ext>
            </a:extLst>
          </p:cNvPr>
          <p:cNvSpPr txBox="1">
            <a:spLocks noChangeArrowheads="1"/>
          </p:cNvSpPr>
          <p:nvPr/>
        </p:nvSpPr>
        <p:spPr bwMode="auto">
          <a:xfrm>
            <a:off x="691222" y="44624"/>
            <a:ext cx="8501122" cy="707886"/>
          </a:xfrm>
          <a:prstGeom prst="rect">
            <a:avLst/>
          </a:prstGeom>
          <a:noFill/>
          <a:ln w="9525">
            <a:noFill/>
            <a:miter lim="800000"/>
            <a:headEnd/>
            <a:tailEnd/>
          </a:ln>
        </p:spPr>
        <p:txBody>
          <a:bodyPr wrap="square">
            <a:spAutoFit/>
          </a:bodyPr>
          <a:lstStyle/>
          <a:p>
            <a:r>
              <a:rPr lang="en-GB" sz="2000" b="1" dirty="0"/>
              <a:t>Three in ten consumers across the globe say that they eat meat-substitute products on a regular basis</a:t>
            </a:r>
            <a:endParaRPr lang="en-US" sz="2000" b="1" dirty="0"/>
          </a:p>
        </p:txBody>
      </p:sp>
      <p:sp>
        <p:nvSpPr>
          <p:cNvPr id="14" name="Rectangle 13">
            <a:extLst>
              <a:ext uri="{FF2B5EF4-FFF2-40B4-BE49-F238E27FC236}">
                <a16:creationId xmlns:a16="http://schemas.microsoft.com/office/drawing/2014/main" id="{541B2EA8-3E9A-47B4-AFB2-1B85595EE791}"/>
              </a:ext>
            </a:extLst>
          </p:cNvPr>
          <p:cNvSpPr/>
          <p:nvPr/>
        </p:nvSpPr>
        <p:spPr>
          <a:xfrm>
            <a:off x="1703512" y="1412776"/>
            <a:ext cx="8712970" cy="276999"/>
          </a:xfrm>
          <a:prstGeom prst="rect">
            <a:avLst/>
          </a:prstGeom>
        </p:spPr>
        <p:txBody>
          <a:bodyPr wrap="square">
            <a:spAutoFit/>
          </a:bodyPr>
          <a:lstStyle/>
          <a:p>
            <a:pPr algn="ctr"/>
            <a:r>
              <a:rPr lang="en-GB" sz="1200" b="1" dirty="0"/>
              <a:t>Do you eat meat substitutes/replacements?</a:t>
            </a:r>
          </a:p>
        </p:txBody>
      </p:sp>
      <p:sp>
        <p:nvSpPr>
          <p:cNvPr id="15" name="Rectangle: Rounded Corners 14">
            <a:extLst>
              <a:ext uri="{FF2B5EF4-FFF2-40B4-BE49-F238E27FC236}">
                <a16:creationId xmlns:a16="http://schemas.microsoft.com/office/drawing/2014/main" id="{4A326B0B-3CD1-4D5A-B04D-075EA218E4A3}"/>
              </a:ext>
            </a:extLst>
          </p:cNvPr>
          <p:cNvSpPr/>
          <p:nvPr/>
        </p:nvSpPr>
        <p:spPr>
          <a:xfrm>
            <a:off x="623392" y="1865737"/>
            <a:ext cx="1335092" cy="27699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Global</a:t>
            </a:r>
          </a:p>
        </p:txBody>
      </p:sp>
      <p:sp>
        <p:nvSpPr>
          <p:cNvPr id="27" name="Rectangle: Rounded Corners 26">
            <a:extLst>
              <a:ext uri="{FF2B5EF4-FFF2-40B4-BE49-F238E27FC236}">
                <a16:creationId xmlns:a16="http://schemas.microsoft.com/office/drawing/2014/main" id="{FDA96305-D49F-4B4C-9574-62FBF3D3F46F}"/>
              </a:ext>
            </a:extLst>
          </p:cNvPr>
          <p:cNvSpPr/>
          <p:nvPr/>
        </p:nvSpPr>
        <p:spPr>
          <a:xfrm>
            <a:off x="6259852" y="1855281"/>
            <a:ext cx="1335092" cy="27699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Europe</a:t>
            </a:r>
          </a:p>
        </p:txBody>
      </p:sp>
      <p:sp>
        <p:nvSpPr>
          <p:cNvPr id="28" name="Rectangle: Rounded Corners 27">
            <a:extLst>
              <a:ext uri="{FF2B5EF4-FFF2-40B4-BE49-F238E27FC236}">
                <a16:creationId xmlns:a16="http://schemas.microsoft.com/office/drawing/2014/main" id="{E928B5CD-609A-4C99-9D48-D30937CBCF9E}"/>
              </a:ext>
            </a:extLst>
          </p:cNvPr>
          <p:cNvSpPr/>
          <p:nvPr/>
        </p:nvSpPr>
        <p:spPr>
          <a:xfrm>
            <a:off x="4381032" y="1865737"/>
            <a:ext cx="1335092" cy="27699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Asia-Pacific</a:t>
            </a:r>
          </a:p>
        </p:txBody>
      </p:sp>
      <p:sp>
        <p:nvSpPr>
          <p:cNvPr id="29" name="Rectangle: Rounded Corners 28">
            <a:extLst>
              <a:ext uri="{FF2B5EF4-FFF2-40B4-BE49-F238E27FC236}">
                <a16:creationId xmlns:a16="http://schemas.microsoft.com/office/drawing/2014/main" id="{ACE128B3-B7B0-469B-9682-960FD20DF97F}"/>
              </a:ext>
            </a:extLst>
          </p:cNvPr>
          <p:cNvSpPr/>
          <p:nvPr/>
        </p:nvSpPr>
        <p:spPr>
          <a:xfrm>
            <a:off x="10017492" y="1865737"/>
            <a:ext cx="1335092" cy="27699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South America</a:t>
            </a:r>
          </a:p>
        </p:txBody>
      </p:sp>
      <p:sp>
        <p:nvSpPr>
          <p:cNvPr id="30" name="Rectangle: Rounded Corners 29">
            <a:extLst>
              <a:ext uri="{FF2B5EF4-FFF2-40B4-BE49-F238E27FC236}">
                <a16:creationId xmlns:a16="http://schemas.microsoft.com/office/drawing/2014/main" id="{4D354BC1-EC03-421D-B586-E7FA5DF52E8B}"/>
              </a:ext>
            </a:extLst>
          </p:cNvPr>
          <p:cNvSpPr/>
          <p:nvPr/>
        </p:nvSpPr>
        <p:spPr>
          <a:xfrm>
            <a:off x="8138672" y="1865737"/>
            <a:ext cx="1335092" cy="27699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North America</a:t>
            </a:r>
          </a:p>
        </p:txBody>
      </p:sp>
      <p:sp>
        <p:nvSpPr>
          <p:cNvPr id="31" name="Rectangle: Rounded Corners 30">
            <a:extLst>
              <a:ext uri="{FF2B5EF4-FFF2-40B4-BE49-F238E27FC236}">
                <a16:creationId xmlns:a16="http://schemas.microsoft.com/office/drawing/2014/main" id="{8BFCDD6F-A856-4350-AC08-328CC4F5E5BE}"/>
              </a:ext>
            </a:extLst>
          </p:cNvPr>
          <p:cNvSpPr/>
          <p:nvPr/>
        </p:nvSpPr>
        <p:spPr>
          <a:xfrm>
            <a:off x="2502212" y="1865737"/>
            <a:ext cx="1335092" cy="27699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Africa</a:t>
            </a:r>
          </a:p>
        </p:txBody>
      </p:sp>
      <p:graphicFrame>
        <p:nvGraphicFramePr>
          <p:cNvPr id="32" name="Chart 31">
            <a:extLst>
              <a:ext uri="{FF2B5EF4-FFF2-40B4-BE49-F238E27FC236}">
                <a16:creationId xmlns:a16="http://schemas.microsoft.com/office/drawing/2014/main" id="{480FF126-2F0A-477B-841E-2CB6E9A86E0D}"/>
              </a:ext>
            </a:extLst>
          </p:cNvPr>
          <p:cNvGraphicFramePr/>
          <p:nvPr>
            <p:extLst>
              <p:ext uri="{D42A27DB-BD31-4B8C-83A1-F6EECF244321}">
                <p14:modId xmlns:p14="http://schemas.microsoft.com/office/powerpoint/2010/main" val="3188050165"/>
              </p:ext>
            </p:extLst>
          </p:nvPr>
        </p:nvGraphicFramePr>
        <p:xfrm>
          <a:off x="160046" y="2225839"/>
          <a:ext cx="2169130" cy="12641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32">
            <a:extLst>
              <a:ext uri="{FF2B5EF4-FFF2-40B4-BE49-F238E27FC236}">
                <a16:creationId xmlns:a16="http://schemas.microsoft.com/office/drawing/2014/main" id="{9EB32BD0-A303-434A-B438-39E8BD3CD610}"/>
              </a:ext>
            </a:extLst>
          </p:cNvPr>
          <p:cNvGraphicFramePr/>
          <p:nvPr>
            <p:extLst>
              <p:ext uri="{D42A27DB-BD31-4B8C-83A1-F6EECF244321}">
                <p14:modId xmlns:p14="http://schemas.microsoft.com/office/powerpoint/2010/main" val="3635983415"/>
              </p:ext>
            </p:extLst>
          </p:nvPr>
        </p:nvGraphicFramePr>
        <p:xfrm>
          <a:off x="5871086" y="2215383"/>
          <a:ext cx="2169130" cy="12641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33">
            <a:extLst>
              <a:ext uri="{FF2B5EF4-FFF2-40B4-BE49-F238E27FC236}">
                <a16:creationId xmlns:a16="http://schemas.microsoft.com/office/drawing/2014/main" id="{2FE4AC98-CAF4-40D9-8E64-324391EC2067}"/>
              </a:ext>
            </a:extLst>
          </p:cNvPr>
          <p:cNvGraphicFramePr/>
          <p:nvPr>
            <p:extLst>
              <p:ext uri="{D42A27DB-BD31-4B8C-83A1-F6EECF244321}">
                <p14:modId xmlns:p14="http://schemas.microsoft.com/office/powerpoint/2010/main" val="3602236017"/>
              </p:ext>
            </p:extLst>
          </p:nvPr>
        </p:nvGraphicFramePr>
        <p:xfrm>
          <a:off x="4007768" y="2225839"/>
          <a:ext cx="2169130" cy="126413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Chart 34">
            <a:extLst>
              <a:ext uri="{FF2B5EF4-FFF2-40B4-BE49-F238E27FC236}">
                <a16:creationId xmlns:a16="http://schemas.microsoft.com/office/drawing/2014/main" id="{E5C8BEB0-A2AD-45F2-BD52-C54E10B5A888}"/>
              </a:ext>
            </a:extLst>
          </p:cNvPr>
          <p:cNvGraphicFramePr/>
          <p:nvPr>
            <p:extLst>
              <p:ext uri="{D42A27DB-BD31-4B8C-83A1-F6EECF244321}">
                <p14:modId xmlns:p14="http://schemas.microsoft.com/office/powerpoint/2010/main" val="3591928183"/>
              </p:ext>
            </p:extLst>
          </p:nvPr>
        </p:nvGraphicFramePr>
        <p:xfrm>
          <a:off x="7743294" y="2225839"/>
          <a:ext cx="2169130" cy="126413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6" name="Chart 35">
            <a:extLst>
              <a:ext uri="{FF2B5EF4-FFF2-40B4-BE49-F238E27FC236}">
                <a16:creationId xmlns:a16="http://schemas.microsoft.com/office/drawing/2014/main" id="{65721A5F-89AA-40E2-A333-A672140D5F7D}"/>
              </a:ext>
            </a:extLst>
          </p:cNvPr>
          <p:cNvGraphicFramePr/>
          <p:nvPr>
            <p:extLst>
              <p:ext uri="{D42A27DB-BD31-4B8C-83A1-F6EECF244321}">
                <p14:modId xmlns:p14="http://schemas.microsoft.com/office/powerpoint/2010/main" val="2159040513"/>
              </p:ext>
            </p:extLst>
          </p:nvPr>
        </p:nvGraphicFramePr>
        <p:xfrm>
          <a:off x="9615502" y="2225839"/>
          <a:ext cx="2169130" cy="126413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7" name="Chart 36">
            <a:extLst>
              <a:ext uri="{FF2B5EF4-FFF2-40B4-BE49-F238E27FC236}">
                <a16:creationId xmlns:a16="http://schemas.microsoft.com/office/drawing/2014/main" id="{16C077A1-829B-46B5-AA75-51AA231BA50B}"/>
              </a:ext>
            </a:extLst>
          </p:cNvPr>
          <p:cNvGraphicFramePr/>
          <p:nvPr>
            <p:extLst>
              <p:ext uri="{D42A27DB-BD31-4B8C-83A1-F6EECF244321}">
                <p14:modId xmlns:p14="http://schemas.microsoft.com/office/powerpoint/2010/main" val="2547025494"/>
              </p:ext>
            </p:extLst>
          </p:nvPr>
        </p:nvGraphicFramePr>
        <p:xfrm>
          <a:off x="2088889" y="2225839"/>
          <a:ext cx="2169130" cy="1264136"/>
        </p:xfrm>
        <a:graphic>
          <a:graphicData uri="http://schemas.openxmlformats.org/drawingml/2006/chart">
            <c:chart xmlns:c="http://schemas.openxmlformats.org/drawingml/2006/chart" xmlns:r="http://schemas.openxmlformats.org/officeDocument/2006/relationships" r:id="rId9"/>
          </a:graphicData>
        </a:graphic>
      </p:graphicFrame>
      <p:pic>
        <p:nvPicPr>
          <p:cNvPr id="4" name="Picture 3" descr="A close up of food&#10;&#10;Description automatically generated">
            <a:extLst>
              <a:ext uri="{FF2B5EF4-FFF2-40B4-BE49-F238E27FC236}">
                <a16:creationId xmlns:a16="http://schemas.microsoft.com/office/drawing/2014/main" id="{DFF157F0-A880-4A9E-A3FF-8DC154C6D2D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00256" y="4399949"/>
            <a:ext cx="3549758" cy="2366505"/>
          </a:xfrm>
          <a:prstGeom prst="rect">
            <a:avLst/>
          </a:prstGeom>
        </p:spPr>
      </p:pic>
      <p:sp>
        <p:nvSpPr>
          <p:cNvPr id="38" name="TextBox 37">
            <a:extLst>
              <a:ext uri="{FF2B5EF4-FFF2-40B4-BE49-F238E27FC236}">
                <a16:creationId xmlns:a16="http://schemas.microsoft.com/office/drawing/2014/main" id="{AB88A4A4-D00E-41FD-A7B3-87C734EFC851}"/>
              </a:ext>
            </a:extLst>
          </p:cNvPr>
          <p:cNvSpPr txBox="1"/>
          <p:nvPr/>
        </p:nvSpPr>
        <p:spPr>
          <a:xfrm>
            <a:off x="444555" y="3653730"/>
            <a:ext cx="6875581" cy="2862322"/>
          </a:xfrm>
          <a:prstGeom prst="rect">
            <a:avLst/>
          </a:prstGeom>
          <a:noFill/>
        </p:spPr>
        <p:txBody>
          <a:bodyPr wrap="square" rtlCol="0">
            <a:spAutoFit/>
          </a:bodyPr>
          <a:lstStyle/>
          <a:p>
            <a:r>
              <a:rPr lang="en-US" sz="1200" dirty="0"/>
              <a:t>FMCG Gurus research shows that three in ten consumers across the globe say that they eat meat substitute products. Consumers in Africa are the most likely to say this whilst consumers in North America are the least likely. This is despite meat capita per consumption in Africa being lower in many developed economies across the globe.</a:t>
            </a:r>
          </a:p>
          <a:p>
            <a:endParaRPr lang="en-US" sz="1200" dirty="0"/>
          </a:p>
          <a:p>
            <a:r>
              <a:rPr lang="en-US" sz="1200" dirty="0"/>
              <a:t>When it comes to meat substitute products, 70% of consumers say that it is important that such products are 100% naturally formulated. This is because consumers want to avoid products that they deem to be detrimental to their health and instead only want real and authentic ingredients. This is something that is driving demand for plant-based meat products. </a:t>
            </a:r>
          </a:p>
          <a:p>
            <a:endParaRPr lang="en-US" sz="1200" dirty="0"/>
          </a:p>
          <a:p>
            <a:r>
              <a:rPr lang="en-US" sz="1200" dirty="0"/>
              <a:t>It must be remembered that the concept of meat substitutes and plant-based alternatives are not a new concept. However, greater focus on health and sustainability as a form of self-expression is something that is driving demand for such products. As consumers continue to become more concerned about ethical, environmental and health issues, the reality is that such products will continue to grow in popularity.</a:t>
            </a:r>
          </a:p>
        </p:txBody>
      </p:sp>
      <p:pic>
        <p:nvPicPr>
          <p:cNvPr id="21" name="Picture 20">
            <a:extLst>
              <a:ext uri="{FF2B5EF4-FFF2-40B4-BE49-F238E27FC236}">
                <a16:creationId xmlns:a16="http://schemas.microsoft.com/office/drawing/2014/main" id="{DEF6C0A5-3FCB-4004-A180-9D5DA40D4AF9}"/>
              </a:ext>
            </a:extLst>
          </p:cNvPr>
          <p:cNvPicPr>
            <a:picLocks noChangeAspect="1"/>
          </p:cNvPicPr>
          <p:nvPr/>
        </p:nvPicPr>
        <p:blipFill>
          <a:blip r:embed="rId11"/>
          <a:stretch>
            <a:fillRect/>
          </a:stretch>
        </p:blipFill>
        <p:spPr>
          <a:xfrm>
            <a:off x="191344" y="216414"/>
            <a:ext cx="377985" cy="377985"/>
          </a:xfrm>
          <a:prstGeom prst="rect">
            <a:avLst/>
          </a:prstGeom>
        </p:spPr>
      </p:pic>
    </p:spTree>
    <p:extLst>
      <p:ext uri="{BB962C8B-B14F-4D97-AF65-F5344CB8AC3E}">
        <p14:creationId xmlns:p14="http://schemas.microsoft.com/office/powerpoint/2010/main" val="7066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A454824-985D-4B85-A541-FDCF5972FEEA}"/>
              </a:ext>
            </a:extLst>
          </p:cNvPr>
          <p:cNvSpPr txBox="1"/>
          <p:nvPr/>
        </p:nvSpPr>
        <p:spPr>
          <a:xfrm>
            <a:off x="479376" y="931707"/>
            <a:ext cx="11233248" cy="276999"/>
          </a:xfrm>
          <a:prstGeom prst="rect">
            <a:avLst/>
          </a:prstGeom>
          <a:noFill/>
        </p:spPr>
        <p:txBody>
          <a:bodyPr wrap="square" rtlCol="0">
            <a:spAutoFit/>
          </a:bodyPr>
          <a:lstStyle/>
          <a:p>
            <a:pPr algn="ctr"/>
            <a:r>
              <a:rPr lang="en-US" sz="1200" b="1" dirty="0"/>
              <a:t>Consumers can feel that health and sustainability are interlinked</a:t>
            </a:r>
          </a:p>
        </p:txBody>
      </p:sp>
      <p:pic>
        <p:nvPicPr>
          <p:cNvPr id="16" name="Picture 15">
            <a:extLst>
              <a:ext uri="{FF2B5EF4-FFF2-40B4-BE49-F238E27FC236}">
                <a16:creationId xmlns:a16="http://schemas.microsoft.com/office/drawing/2014/main" id="{E0BC6090-AD2D-4748-98DD-6CDB73E388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6" y="91546"/>
            <a:ext cx="1008112" cy="520781"/>
          </a:xfrm>
          <a:prstGeom prst="rect">
            <a:avLst/>
          </a:prstGeom>
        </p:spPr>
      </p:pic>
      <p:sp>
        <p:nvSpPr>
          <p:cNvPr id="17" name="Rectangle 2">
            <a:extLst>
              <a:ext uri="{FF2B5EF4-FFF2-40B4-BE49-F238E27FC236}">
                <a16:creationId xmlns:a16="http://schemas.microsoft.com/office/drawing/2014/main" id="{5A2491A8-B81A-4CDF-B553-E1210057B3E0}"/>
              </a:ext>
            </a:extLst>
          </p:cNvPr>
          <p:cNvSpPr>
            <a:spLocks noChangeArrowheads="1"/>
          </p:cNvSpPr>
          <p:nvPr/>
        </p:nvSpPr>
        <p:spPr bwMode="auto">
          <a:xfrm>
            <a:off x="0" y="764704"/>
            <a:ext cx="12191999" cy="45719"/>
          </a:xfrm>
          <a:prstGeom prst="rect">
            <a:avLst/>
          </a:prstGeom>
          <a:solidFill>
            <a:srgbClr val="004899"/>
          </a:solidFill>
          <a:ln w="9525">
            <a:noFill/>
            <a:miter lim="800000"/>
            <a:headEnd/>
            <a:tailEnd/>
          </a:ln>
        </p:spPr>
        <p:txBody>
          <a:bodyPr wrap="none" anchor="ctr"/>
          <a:lstStyle/>
          <a:p>
            <a:endParaRPr lang="en-US" dirty="0"/>
          </a:p>
        </p:txBody>
      </p:sp>
      <p:sp>
        <p:nvSpPr>
          <p:cNvPr id="18" name="Text Box 4">
            <a:extLst>
              <a:ext uri="{FF2B5EF4-FFF2-40B4-BE49-F238E27FC236}">
                <a16:creationId xmlns:a16="http://schemas.microsoft.com/office/drawing/2014/main" id="{951E4274-FA9B-4299-AAE9-061B141D30B5}"/>
              </a:ext>
            </a:extLst>
          </p:cNvPr>
          <p:cNvSpPr txBox="1">
            <a:spLocks noChangeArrowheads="1"/>
          </p:cNvSpPr>
          <p:nvPr/>
        </p:nvSpPr>
        <p:spPr bwMode="auto">
          <a:xfrm>
            <a:off x="691222" y="44624"/>
            <a:ext cx="8501122" cy="707886"/>
          </a:xfrm>
          <a:prstGeom prst="rect">
            <a:avLst/>
          </a:prstGeom>
          <a:noFill/>
          <a:ln w="9525">
            <a:noFill/>
            <a:miter lim="800000"/>
            <a:headEnd/>
            <a:tailEnd/>
          </a:ln>
        </p:spPr>
        <p:txBody>
          <a:bodyPr wrap="square">
            <a:spAutoFit/>
          </a:bodyPr>
          <a:lstStyle/>
          <a:p>
            <a:r>
              <a:rPr lang="en-GB" sz="2000" b="1" dirty="0"/>
              <a:t>Meat-reduction and switching to plant-based diets is also linked to the topic of sustainability</a:t>
            </a:r>
            <a:endParaRPr lang="en-US" sz="2000" b="1" dirty="0"/>
          </a:p>
        </p:txBody>
      </p:sp>
      <p:sp>
        <p:nvSpPr>
          <p:cNvPr id="7" name="Rectangle 6">
            <a:extLst>
              <a:ext uri="{FF2B5EF4-FFF2-40B4-BE49-F238E27FC236}">
                <a16:creationId xmlns:a16="http://schemas.microsoft.com/office/drawing/2014/main" id="{8195DB5A-3146-4BF4-B4B2-D9B9E1E9DBD7}"/>
              </a:ext>
            </a:extLst>
          </p:cNvPr>
          <p:cNvSpPr/>
          <p:nvPr/>
        </p:nvSpPr>
        <p:spPr>
          <a:xfrm>
            <a:off x="1775518" y="1412776"/>
            <a:ext cx="8640962" cy="276999"/>
          </a:xfrm>
          <a:prstGeom prst="rect">
            <a:avLst/>
          </a:prstGeom>
        </p:spPr>
        <p:txBody>
          <a:bodyPr wrap="square">
            <a:spAutoFit/>
          </a:bodyPr>
          <a:lstStyle/>
          <a:p>
            <a:pPr algn="ctr"/>
            <a:r>
              <a:rPr lang="en-GB" sz="1200" b="1" dirty="0"/>
              <a:t>Have you changed your diet in the last two years in order to lead a more environmentally friendly lifestyle?</a:t>
            </a:r>
          </a:p>
        </p:txBody>
      </p:sp>
      <p:sp>
        <p:nvSpPr>
          <p:cNvPr id="8" name="Rectangle: Rounded Corners 7">
            <a:extLst>
              <a:ext uri="{FF2B5EF4-FFF2-40B4-BE49-F238E27FC236}">
                <a16:creationId xmlns:a16="http://schemas.microsoft.com/office/drawing/2014/main" id="{671338B3-B6E8-4AB7-85EE-FDF9B4DA3151}"/>
              </a:ext>
            </a:extLst>
          </p:cNvPr>
          <p:cNvSpPr/>
          <p:nvPr/>
        </p:nvSpPr>
        <p:spPr>
          <a:xfrm>
            <a:off x="996091" y="1783849"/>
            <a:ext cx="1335092" cy="27699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Global</a:t>
            </a:r>
          </a:p>
        </p:txBody>
      </p:sp>
      <p:sp>
        <p:nvSpPr>
          <p:cNvPr id="9" name="Rectangle: Rounded Corners 8">
            <a:extLst>
              <a:ext uri="{FF2B5EF4-FFF2-40B4-BE49-F238E27FC236}">
                <a16:creationId xmlns:a16="http://schemas.microsoft.com/office/drawing/2014/main" id="{B0B3A05E-A01D-457B-9121-3103BB8E1556}"/>
              </a:ext>
            </a:extLst>
          </p:cNvPr>
          <p:cNvSpPr/>
          <p:nvPr/>
        </p:nvSpPr>
        <p:spPr>
          <a:xfrm>
            <a:off x="6274648" y="1783849"/>
            <a:ext cx="1335092" cy="27699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Europe</a:t>
            </a:r>
          </a:p>
        </p:txBody>
      </p:sp>
      <p:sp>
        <p:nvSpPr>
          <p:cNvPr id="10" name="Rectangle: Rounded Corners 9">
            <a:extLst>
              <a:ext uri="{FF2B5EF4-FFF2-40B4-BE49-F238E27FC236}">
                <a16:creationId xmlns:a16="http://schemas.microsoft.com/office/drawing/2014/main" id="{2F46A3AF-FFB2-41C8-B26A-D9B9CC6D03FB}"/>
              </a:ext>
            </a:extLst>
          </p:cNvPr>
          <p:cNvSpPr/>
          <p:nvPr/>
        </p:nvSpPr>
        <p:spPr>
          <a:xfrm>
            <a:off x="4423178" y="1783849"/>
            <a:ext cx="1335092" cy="27699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Asia-Pacific</a:t>
            </a:r>
          </a:p>
        </p:txBody>
      </p:sp>
      <p:sp>
        <p:nvSpPr>
          <p:cNvPr id="12" name="Rectangle: Rounded Corners 11">
            <a:extLst>
              <a:ext uri="{FF2B5EF4-FFF2-40B4-BE49-F238E27FC236}">
                <a16:creationId xmlns:a16="http://schemas.microsoft.com/office/drawing/2014/main" id="{4C52FB23-EEC8-4EA3-8581-81A92C85DE2D}"/>
              </a:ext>
            </a:extLst>
          </p:cNvPr>
          <p:cNvSpPr/>
          <p:nvPr/>
        </p:nvSpPr>
        <p:spPr>
          <a:xfrm>
            <a:off x="9797097" y="1783849"/>
            <a:ext cx="1335092" cy="27699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South America</a:t>
            </a:r>
          </a:p>
        </p:txBody>
      </p:sp>
      <p:sp>
        <p:nvSpPr>
          <p:cNvPr id="13" name="Rectangle: Rounded Corners 12">
            <a:extLst>
              <a:ext uri="{FF2B5EF4-FFF2-40B4-BE49-F238E27FC236}">
                <a16:creationId xmlns:a16="http://schemas.microsoft.com/office/drawing/2014/main" id="{DE71FF59-074E-4503-8C08-7A30EE47731E}"/>
              </a:ext>
            </a:extLst>
          </p:cNvPr>
          <p:cNvSpPr/>
          <p:nvPr/>
        </p:nvSpPr>
        <p:spPr>
          <a:xfrm>
            <a:off x="8072473" y="1783849"/>
            <a:ext cx="1335092" cy="27699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North America</a:t>
            </a:r>
          </a:p>
        </p:txBody>
      </p:sp>
      <p:sp>
        <p:nvSpPr>
          <p:cNvPr id="14" name="Rectangle: Rounded Corners 13">
            <a:extLst>
              <a:ext uri="{FF2B5EF4-FFF2-40B4-BE49-F238E27FC236}">
                <a16:creationId xmlns:a16="http://schemas.microsoft.com/office/drawing/2014/main" id="{009B910A-3F46-4FE9-A43A-2597B6C38961}"/>
              </a:ext>
            </a:extLst>
          </p:cNvPr>
          <p:cNvSpPr/>
          <p:nvPr/>
        </p:nvSpPr>
        <p:spPr>
          <a:xfrm>
            <a:off x="2721234" y="1783849"/>
            <a:ext cx="1335092" cy="27699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Africa</a:t>
            </a:r>
          </a:p>
        </p:txBody>
      </p:sp>
      <p:graphicFrame>
        <p:nvGraphicFramePr>
          <p:cNvPr id="15" name="Chart 14">
            <a:extLst>
              <a:ext uri="{FF2B5EF4-FFF2-40B4-BE49-F238E27FC236}">
                <a16:creationId xmlns:a16="http://schemas.microsoft.com/office/drawing/2014/main" id="{8A6ECCE7-0EBA-4F98-AA4C-230C1F890C5A}"/>
              </a:ext>
            </a:extLst>
          </p:cNvPr>
          <p:cNvGraphicFramePr/>
          <p:nvPr>
            <p:extLst>
              <p:ext uri="{D42A27DB-BD31-4B8C-83A1-F6EECF244321}">
                <p14:modId xmlns:p14="http://schemas.microsoft.com/office/powerpoint/2010/main" val="1731222484"/>
              </p:ext>
            </p:extLst>
          </p:nvPr>
        </p:nvGraphicFramePr>
        <p:xfrm>
          <a:off x="564045" y="2031036"/>
          <a:ext cx="2169130" cy="12641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8D6978C1-E8D5-4B73-AFE3-4A11089FCE16}"/>
              </a:ext>
            </a:extLst>
          </p:cNvPr>
          <p:cNvGraphicFramePr/>
          <p:nvPr>
            <p:extLst>
              <p:ext uri="{D42A27DB-BD31-4B8C-83A1-F6EECF244321}">
                <p14:modId xmlns:p14="http://schemas.microsoft.com/office/powerpoint/2010/main" val="3095101682"/>
              </p:ext>
            </p:extLst>
          </p:nvPr>
        </p:nvGraphicFramePr>
        <p:xfrm>
          <a:off x="5899108" y="2031036"/>
          <a:ext cx="2169130" cy="12641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a:extLst>
              <a:ext uri="{FF2B5EF4-FFF2-40B4-BE49-F238E27FC236}">
                <a16:creationId xmlns:a16="http://schemas.microsoft.com/office/drawing/2014/main" id="{F269D002-8BE6-4789-BBA9-51AD94F2BE42}"/>
              </a:ext>
            </a:extLst>
          </p:cNvPr>
          <p:cNvGraphicFramePr/>
          <p:nvPr>
            <p:extLst>
              <p:ext uri="{D42A27DB-BD31-4B8C-83A1-F6EECF244321}">
                <p14:modId xmlns:p14="http://schemas.microsoft.com/office/powerpoint/2010/main" val="1880005276"/>
              </p:ext>
            </p:extLst>
          </p:nvPr>
        </p:nvGraphicFramePr>
        <p:xfrm>
          <a:off x="4049916" y="2031036"/>
          <a:ext cx="2169130" cy="126413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a:extLst>
              <a:ext uri="{FF2B5EF4-FFF2-40B4-BE49-F238E27FC236}">
                <a16:creationId xmlns:a16="http://schemas.microsoft.com/office/drawing/2014/main" id="{57CF6C75-B770-4EF1-8D9B-D519734EF750}"/>
              </a:ext>
            </a:extLst>
          </p:cNvPr>
          <p:cNvGraphicFramePr/>
          <p:nvPr>
            <p:extLst>
              <p:ext uri="{D42A27DB-BD31-4B8C-83A1-F6EECF244321}">
                <p14:modId xmlns:p14="http://schemas.microsoft.com/office/powerpoint/2010/main" val="1040401586"/>
              </p:ext>
            </p:extLst>
          </p:nvPr>
        </p:nvGraphicFramePr>
        <p:xfrm>
          <a:off x="7755717" y="2031036"/>
          <a:ext cx="2169130" cy="126413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1">
            <a:extLst>
              <a:ext uri="{FF2B5EF4-FFF2-40B4-BE49-F238E27FC236}">
                <a16:creationId xmlns:a16="http://schemas.microsoft.com/office/drawing/2014/main" id="{5D644821-A5B9-4909-9ECF-3B7D40BA1EDC}"/>
              </a:ext>
            </a:extLst>
          </p:cNvPr>
          <p:cNvGraphicFramePr/>
          <p:nvPr>
            <p:extLst>
              <p:ext uri="{D42A27DB-BD31-4B8C-83A1-F6EECF244321}">
                <p14:modId xmlns:p14="http://schemas.microsoft.com/office/powerpoint/2010/main" val="2788903002"/>
              </p:ext>
            </p:extLst>
          </p:nvPr>
        </p:nvGraphicFramePr>
        <p:xfrm>
          <a:off x="9410611" y="2031036"/>
          <a:ext cx="2169130" cy="126413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Chart 22">
            <a:extLst>
              <a:ext uri="{FF2B5EF4-FFF2-40B4-BE49-F238E27FC236}">
                <a16:creationId xmlns:a16="http://schemas.microsoft.com/office/drawing/2014/main" id="{20BA99B2-3FD2-4252-9E1B-C986AE0CF506}"/>
              </a:ext>
            </a:extLst>
          </p:cNvPr>
          <p:cNvGraphicFramePr/>
          <p:nvPr>
            <p:extLst>
              <p:ext uri="{D42A27DB-BD31-4B8C-83A1-F6EECF244321}">
                <p14:modId xmlns:p14="http://schemas.microsoft.com/office/powerpoint/2010/main" val="2439995221"/>
              </p:ext>
            </p:extLst>
          </p:nvPr>
        </p:nvGraphicFramePr>
        <p:xfrm>
          <a:off x="2391252" y="2031036"/>
          <a:ext cx="2169130" cy="126413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4" name="Table 23">
            <a:extLst>
              <a:ext uri="{FF2B5EF4-FFF2-40B4-BE49-F238E27FC236}">
                <a16:creationId xmlns:a16="http://schemas.microsoft.com/office/drawing/2014/main" id="{261092A3-3308-4F04-95BF-187BE1808842}"/>
              </a:ext>
            </a:extLst>
          </p:cNvPr>
          <p:cNvGraphicFramePr>
            <a:graphicFrameLocks noGrp="1"/>
          </p:cNvGraphicFramePr>
          <p:nvPr>
            <p:extLst>
              <p:ext uri="{D42A27DB-BD31-4B8C-83A1-F6EECF244321}">
                <p14:modId xmlns:p14="http://schemas.microsoft.com/office/powerpoint/2010/main" val="1977906459"/>
              </p:ext>
            </p:extLst>
          </p:nvPr>
        </p:nvGraphicFramePr>
        <p:xfrm>
          <a:off x="479379" y="3765416"/>
          <a:ext cx="11233245" cy="1317890"/>
        </p:xfrm>
        <a:graphic>
          <a:graphicData uri="http://schemas.openxmlformats.org/drawingml/2006/table">
            <a:tbl>
              <a:tblPr>
                <a:tableStyleId>{5C22544A-7EE6-4342-B048-85BDC9FD1C3A}</a:tableStyleId>
              </a:tblPr>
              <a:tblGrid>
                <a:gridCol w="3744416">
                  <a:extLst>
                    <a:ext uri="{9D8B030D-6E8A-4147-A177-3AD203B41FA5}">
                      <a16:colId xmlns:a16="http://schemas.microsoft.com/office/drawing/2014/main" val="3143985937"/>
                    </a:ext>
                  </a:extLst>
                </a:gridCol>
                <a:gridCol w="1152128">
                  <a:extLst>
                    <a:ext uri="{9D8B030D-6E8A-4147-A177-3AD203B41FA5}">
                      <a16:colId xmlns:a16="http://schemas.microsoft.com/office/drawing/2014/main" val="403506382"/>
                    </a:ext>
                  </a:extLst>
                </a:gridCol>
                <a:gridCol w="1368152">
                  <a:extLst>
                    <a:ext uri="{9D8B030D-6E8A-4147-A177-3AD203B41FA5}">
                      <a16:colId xmlns:a16="http://schemas.microsoft.com/office/drawing/2014/main" val="1357827534"/>
                    </a:ext>
                  </a:extLst>
                </a:gridCol>
                <a:gridCol w="1224136">
                  <a:extLst>
                    <a:ext uri="{9D8B030D-6E8A-4147-A177-3AD203B41FA5}">
                      <a16:colId xmlns:a16="http://schemas.microsoft.com/office/drawing/2014/main" val="3288053183"/>
                    </a:ext>
                  </a:extLst>
                </a:gridCol>
                <a:gridCol w="1224136">
                  <a:extLst>
                    <a:ext uri="{9D8B030D-6E8A-4147-A177-3AD203B41FA5}">
                      <a16:colId xmlns:a16="http://schemas.microsoft.com/office/drawing/2014/main" val="649207114"/>
                    </a:ext>
                  </a:extLst>
                </a:gridCol>
                <a:gridCol w="1368152">
                  <a:extLst>
                    <a:ext uri="{9D8B030D-6E8A-4147-A177-3AD203B41FA5}">
                      <a16:colId xmlns:a16="http://schemas.microsoft.com/office/drawing/2014/main" val="445486978"/>
                    </a:ext>
                  </a:extLst>
                </a:gridCol>
                <a:gridCol w="1152125">
                  <a:extLst>
                    <a:ext uri="{9D8B030D-6E8A-4147-A177-3AD203B41FA5}">
                      <a16:colId xmlns:a16="http://schemas.microsoft.com/office/drawing/2014/main" val="3161535154"/>
                    </a:ext>
                  </a:extLst>
                </a:gridCol>
              </a:tblGrid>
              <a:tr h="193550">
                <a:tc>
                  <a:txBody>
                    <a:bodyPr/>
                    <a:lstStyle/>
                    <a:p>
                      <a:pPr algn="ctr" fontAlgn="ctr"/>
                      <a:r>
                        <a:rPr lang="en-GB" sz="1000" u="none" strike="noStrike" dirty="0">
                          <a:solidFill>
                            <a:schemeClr val="bg1"/>
                          </a:solidFill>
                          <a:effectLst/>
                        </a:rPr>
                        <a:t> </a:t>
                      </a:r>
                      <a:endParaRPr lang="en-GB" sz="1000" b="0" i="0" u="none" strike="noStrike" dirty="0">
                        <a:solidFill>
                          <a:schemeClr val="bg1"/>
                        </a:solidFill>
                        <a:effectLst/>
                        <a:latin typeface="Arial" panose="020B0604020202020204" pitchFamily="34" charset="0"/>
                      </a:endParaRPr>
                    </a:p>
                  </a:txBody>
                  <a:tcPr marL="8868" marR="8868" marT="8868" marB="0" anchor="ctr">
                    <a:solidFill>
                      <a:srgbClr val="00B0F0"/>
                    </a:solidFill>
                  </a:tcPr>
                </a:tc>
                <a:tc>
                  <a:txBody>
                    <a:bodyPr/>
                    <a:lstStyle/>
                    <a:p>
                      <a:pPr algn="ctr" fontAlgn="b"/>
                      <a:r>
                        <a:rPr lang="en-GB" sz="1000" u="none" strike="noStrike" dirty="0">
                          <a:solidFill>
                            <a:schemeClr val="bg1"/>
                          </a:solidFill>
                          <a:effectLst/>
                        </a:rPr>
                        <a:t>Global</a:t>
                      </a:r>
                      <a:endParaRPr lang="en-GB" sz="1000" b="0" i="0" u="none" strike="noStrike" dirty="0">
                        <a:solidFill>
                          <a:schemeClr val="bg1"/>
                        </a:solidFill>
                        <a:effectLst/>
                        <a:latin typeface="Calibri" panose="020F0502020204030204" pitchFamily="34" charset="0"/>
                      </a:endParaRPr>
                    </a:p>
                  </a:txBody>
                  <a:tcPr marL="8868" marR="8868" marT="8868" marB="0" anchor="b">
                    <a:solidFill>
                      <a:srgbClr val="00B0F0"/>
                    </a:solidFill>
                  </a:tcPr>
                </a:tc>
                <a:tc>
                  <a:txBody>
                    <a:bodyPr/>
                    <a:lstStyle/>
                    <a:p>
                      <a:pPr algn="ctr" fontAlgn="b"/>
                      <a:r>
                        <a:rPr lang="en-GB" sz="1000" u="none" strike="noStrike" dirty="0">
                          <a:solidFill>
                            <a:schemeClr val="bg1"/>
                          </a:solidFill>
                          <a:effectLst/>
                        </a:rPr>
                        <a:t>Africa </a:t>
                      </a:r>
                      <a:endParaRPr lang="en-GB" sz="1000" b="0" i="0" u="none" strike="noStrike" dirty="0">
                        <a:solidFill>
                          <a:schemeClr val="bg1"/>
                        </a:solidFill>
                        <a:effectLst/>
                        <a:latin typeface="Calibri" panose="020F0502020204030204" pitchFamily="34" charset="0"/>
                      </a:endParaRPr>
                    </a:p>
                  </a:txBody>
                  <a:tcPr marL="8868" marR="8868" marT="8868" marB="0" anchor="b">
                    <a:solidFill>
                      <a:srgbClr val="00B0F0"/>
                    </a:solidFill>
                  </a:tcPr>
                </a:tc>
                <a:tc>
                  <a:txBody>
                    <a:bodyPr/>
                    <a:lstStyle/>
                    <a:p>
                      <a:pPr algn="ctr" fontAlgn="b"/>
                      <a:r>
                        <a:rPr lang="en-GB" sz="1000" u="none" strike="noStrike" dirty="0">
                          <a:solidFill>
                            <a:schemeClr val="bg1"/>
                          </a:solidFill>
                          <a:effectLst/>
                        </a:rPr>
                        <a:t>Asia-Pacific</a:t>
                      </a:r>
                      <a:endParaRPr lang="en-GB" sz="1000" b="0" i="0" u="none" strike="noStrike" dirty="0">
                        <a:solidFill>
                          <a:schemeClr val="bg1"/>
                        </a:solidFill>
                        <a:effectLst/>
                        <a:latin typeface="Calibri" panose="020F0502020204030204" pitchFamily="34" charset="0"/>
                      </a:endParaRPr>
                    </a:p>
                  </a:txBody>
                  <a:tcPr marL="8868" marR="8868" marT="8868" marB="0" anchor="b">
                    <a:solidFill>
                      <a:srgbClr val="00B0F0"/>
                    </a:solidFill>
                  </a:tcPr>
                </a:tc>
                <a:tc>
                  <a:txBody>
                    <a:bodyPr/>
                    <a:lstStyle/>
                    <a:p>
                      <a:pPr algn="ctr" rtl="0" fontAlgn="ctr"/>
                      <a:r>
                        <a:rPr lang="en-GB" sz="1000" b="0" i="0" u="none" strike="noStrike" dirty="0">
                          <a:solidFill>
                            <a:srgbClr val="FFFFFF"/>
                          </a:solidFill>
                          <a:effectLst/>
                          <a:latin typeface="Arial" panose="020B0604020202020204" pitchFamily="34" charset="0"/>
                        </a:rPr>
                        <a:t>Europe</a:t>
                      </a:r>
                    </a:p>
                  </a:txBody>
                  <a:tcPr marL="9525" marR="9525" marT="9525" marB="0" anchor="ctr">
                    <a:solidFill>
                      <a:srgbClr val="00B0F0"/>
                    </a:solidFill>
                  </a:tcPr>
                </a:tc>
                <a:tc>
                  <a:txBody>
                    <a:bodyPr/>
                    <a:lstStyle/>
                    <a:p>
                      <a:pPr algn="ctr" fontAlgn="b"/>
                      <a:r>
                        <a:rPr lang="en-GB" sz="1000" u="none" strike="noStrike" dirty="0">
                          <a:solidFill>
                            <a:schemeClr val="bg1"/>
                          </a:solidFill>
                          <a:effectLst/>
                        </a:rPr>
                        <a:t>North America</a:t>
                      </a:r>
                      <a:endParaRPr lang="en-GB" sz="1000" b="0" i="0" u="none" strike="noStrike" dirty="0">
                        <a:solidFill>
                          <a:schemeClr val="bg1"/>
                        </a:solidFill>
                        <a:effectLst/>
                        <a:latin typeface="Calibri" panose="020F0502020204030204" pitchFamily="34" charset="0"/>
                      </a:endParaRPr>
                    </a:p>
                  </a:txBody>
                  <a:tcPr marL="8868" marR="8868" marT="8868" marB="0" anchor="b">
                    <a:solidFill>
                      <a:srgbClr val="00B0F0"/>
                    </a:solidFill>
                  </a:tcPr>
                </a:tc>
                <a:tc>
                  <a:txBody>
                    <a:bodyPr/>
                    <a:lstStyle/>
                    <a:p>
                      <a:pPr algn="ctr" fontAlgn="b"/>
                      <a:r>
                        <a:rPr lang="en-GB" sz="1000" u="none" strike="noStrike" dirty="0">
                          <a:solidFill>
                            <a:schemeClr val="bg1"/>
                          </a:solidFill>
                          <a:effectLst/>
                        </a:rPr>
                        <a:t>South America</a:t>
                      </a:r>
                      <a:endParaRPr lang="en-GB" sz="1000" b="0" i="0" u="none" strike="noStrike" dirty="0">
                        <a:solidFill>
                          <a:schemeClr val="bg1"/>
                        </a:solidFill>
                        <a:effectLst/>
                        <a:latin typeface="Calibri" panose="020F0502020204030204" pitchFamily="34" charset="0"/>
                      </a:endParaRPr>
                    </a:p>
                  </a:txBody>
                  <a:tcPr marL="8868" marR="8868" marT="8868" marB="0" anchor="b">
                    <a:solidFill>
                      <a:srgbClr val="00B0F0"/>
                    </a:solidFill>
                  </a:tcPr>
                </a:tc>
                <a:extLst>
                  <a:ext uri="{0D108BD9-81ED-4DB2-BD59-A6C34878D82A}">
                    <a16:rowId xmlns:a16="http://schemas.microsoft.com/office/drawing/2014/main" val="2068286957"/>
                  </a:ext>
                </a:extLst>
              </a:tr>
              <a:tr h="212002">
                <a:tc>
                  <a:txBody>
                    <a:bodyPr/>
                    <a:lstStyle/>
                    <a:p>
                      <a:pPr algn="ctr" fontAlgn="ctr"/>
                      <a:r>
                        <a:rPr lang="en-GB" sz="1000" u="none" strike="noStrike" dirty="0">
                          <a:effectLst/>
                        </a:rPr>
                        <a:t>Reduced/eliminated eating meat</a:t>
                      </a:r>
                      <a:endParaRPr lang="en-GB" sz="1000" b="0" i="0" u="none" strike="noStrike" dirty="0">
                        <a:solidFill>
                          <a:srgbClr val="000000"/>
                        </a:solidFill>
                        <a:effectLst/>
                        <a:latin typeface="Arial" panose="020B0604020202020204" pitchFamily="34" charset="0"/>
                      </a:endParaRPr>
                    </a:p>
                  </a:txBody>
                  <a:tcPr marL="8868" marR="8868" marT="8868" marB="0" anchor="ctr" anchorCtr="1">
                    <a:solidFill>
                      <a:srgbClr val="ECECEC"/>
                    </a:solidFill>
                  </a:tcPr>
                </a:tc>
                <a:tc>
                  <a:txBody>
                    <a:bodyPr/>
                    <a:lstStyle/>
                    <a:p>
                      <a:pPr algn="ctr" fontAlgn="ctr"/>
                      <a:r>
                        <a:rPr lang="en-GB" sz="1000" u="none" strike="noStrike" dirty="0">
                          <a:effectLst/>
                        </a:rPr>
                        <a:t>33%</a:t>
                      </a:r>
                      <a:endParaRPr lang="en-GB" sz="1000" b="0" i="0" u="none" strike="noStrike" dirty="0">
                        <a:solidFill>
                          <a:srgbClr val="000000"/>
                        </a:solidFill>
                        <a:effectLst/>
                        <a:latin typeface="Arial" panose="020B0604020202020204" pitchFamily="34" charset="0"/>
                      </a:endParaRPr>
                    </a:p>
                  </a:txBody>
                  <a:tcPr marL="8868" marR="8868" marT="8868" marB="0" anchor="ctr" anchorCtr="1">
                    <a:solidFill>
                      <a:srgbClr val="ECECEC"/>
                    </a:solidFill>
                  </a:tcPr>
                </a:tc>
                <a:tc>
                  <a:txBody>
                    <a:bodyPr/>
                    <a:lstStyle/>
                    <a:p>
                      <a:pPr algn="ctr" fontAlgn="b"/>
                      <a:r>
                        <a:rPr lang="en-GB" sz="1000" b="0" i="0" u="none" strike="noStrike" dirty="0">
                          <a:solidFill>
                            <a:srgbClr val="000000"/>
                          </a:solidFill>
                          <a:effectLst/>
                          <a:latin typeface="+mn-lt"/>
                        </a:rPr>
                        <a:t>29%</a:t>
                      </a:r>
                    </a:p>
                  </a:txBody>
                  <a:tcPr marL="8868" marR="8868" marT="8868" marB="0" anchor="ctr" anchorCtr="1">
                    <a:solidFill>
                      <a:srgbClr val="ECECEC"/>
                    </a:solidFill>
                  </a:tcPr>
                </a:tc>
                <a:tc>
                  <a:txBody>
                    <a:bodyPr/>
                    <a:lstStyle/>
                    <a:p>
                      <a:pPr algn="ctr" fontAlgn="b"/>
                      <a:r>
                        <a:rPr lang="en-GB" sz="1000" u="none" strike="noStrike" dirty="0">
                          <a:effectLst/>
                        </a:rPr>
                        <a:t>33%</a:t>
                      </a:r>
                      <a:endParaRPr lang="en-GB" sz="1000" b="0" i="0" u="none" strike="noStrike" dirty="0">
                        <a:solidFill>
                          <a:srgbClr val="000000"/>
                        </a:solidFill>
                        <a:effectLst/>
                        <a:latin typeface="Calibri" panose="020F0502020204030204" pitchFamily="34" charset="0"/>
                      </a:endParaRPr>
                    </a:p>
                  </a:txBody>
                  <a:tcPr marL="8868" marR="8868" marT="8868" marB="0" anchor="ctr" anchorCtr="1">
                    <a:solidFill>
                      <a:srgbClr val="ECECEC"/>
                    </a:solidFill>
                  </a:tcPr>
                </a:tc>
                <a:tc>
                  <a:txBody>
                    <a:bodyPr/>
                    <a:lstStyle/>
                    <a:p>
                      <a:pPr algn="ctr" rtl="0" fontAlgn="ctr"/>
                      <a:r>
                        <a:rPr lang="en-GB" sz="1000" b="0" i="0" u="none" strike="noStrike" dirty="0">
                          <a:solidFill>
                            <a:srgbClr val="000000"/>
                          </a:solidFill>
                          <a:effectLst/>
                          <a:latin typeface="Arial" panose="020B0604020202020204" pitchFamily="34" charset="0"/>
                        </a:rPr>
                        <a:t>35%</a:t>
                      </a:r>
                    </a:p>
                  </a:txBody>
                  <a:tcPr marL="9525" marR="9525" marT="9525" marB="0" anchor="ctr">
                    <a:solidFill>
                      <a:srgbClr val="ECECEC"/>
                    </a:solidFill>
                  </a:tcPr>
                </a:tc>
                <a:tc>
                  <a:txBody>
                    <a:bodyPr/>
                    <a:lstStyle/>
                    <a:p>
                      <a:pPr algn="ctr" fontAlgn="b"/>
                      <a:r>
                        <a:rPr lang="en-GB" sz="1000" u="none" strike="noStrike" dirty="0">
                          <a:effectLst/>
                        </a:rPr>
                        <a:t>31%</a:t>
                      </a:r>
                      <a:endParaRPr lang="en-GB" sz="1000" b="0" i="0" u="none" strike="noStrike" dirty="0">
                        <a:solidFill>
                          <a:srgbClr val="000000"/>
                        </a:solidFill>
                        <a:effectLst/>
                        <a:latin typeface="Calibri" panose="020F0502020204030204" pitchFamily="34" charset="0"/>
                      </a:endParaRPr>
                    </a:p>
                  </a:txBody>
                  <a:tcPr marL="8868" marR="8868" marT="8868" marB="0" anchor="ctr" anchorCtr="1">
                    <a:solidFill>
                      <a:srgbClr val="ECECEC"/>
                    </a:solidFill>
                  </a:tcPr>
                </a:tc>
                <a:tc>
                  <a:txBody>
                    <a:bodyPr/>
                    <a:lstStyle/>
                    <a:p>
                      <a:pPr algn="ctr" fontAlgn="b"/>
                      <a:r>
                        <a:rPr lang="en-GB" sz="1000" u="none" strike="noStrike" dirty="0">
                          <a:effectLst/>
                        </a:rPr>
                        <a:t>29%</a:t>
                      </a:r>
                      <a:endParaRPr lang="en-GB" sz="1000" b="0" i="0" u="none" strike="noStrike" dirty="0">
                        <a:solidFill>
                          <a:srgbClr val="000000"/>
                        </a:solidFill>
                        <a:effectLst/>
                        <a:latin typeface="Calibri" panose="020F0502020204030204" pitchFamily="34" charset="0"/>
                      </a:endParaRPr>
                    </a:p>
                  </a:txBody>
                  <a:tcPr marL="8868" marR="8868" marT="8868" marB="0" anchor="ctr" anchorCtr="1">
                    <a:solidFill>
                      <a:srgbClr val="ECECEC"/>
                    </a:solidFill>
                  </a:tcPr>
                </a:tc>
                <a:extLst>
                  <a:ext uri="{0D108BD9-81ED-4DB2-BD59-A6C34878D82A}">
                    <a16:rowId xmlns:a16="http://schemas.microsoft.com/office/drawing/2014/main" val="1233045911"/>
                  </a:ext>
                </a:extLst>
              </a:tr>
              <a:tr h="276332">
                <a:tc>
                  <a:txBody>
                    <a:bodyPr/>
                    <a:lstStyle/>
                    <a:p>
                      <a:pPr algn="ctr" fontAlgn="ctr"/>
                      <a:r>
                        <a:rPr lang="en-GB" sz="1000" u="none" strike="noStrike" dirty="0">
                          <a:effectLst/>
                        </a:rPr>
                        <a:t>Reduced/eliminated eating/drinking dairy</a:t>
                      </a:r>
                      <a:endParaRPr lang="en-GB" sz="1000" b="0" i="0" u="none" strike="noStrike" dirty="0">
                        <a:solidFill>
                          <a:srgbClr val="000000"/>
                        </a:solidFill>
                        <a:effectLst/>
                        <a:latin typeface="Arial" panose="020B0604020202020204" pitchFamily="34" charset="0"/>
                      </a:endParaRPr>
                    </a:p>
                  </a:txBody>
                  <a:tcPr marL="8868" marR="8868" marT="8868" marB="0" anchor="ctr" anchorCtr="1">
                    <a:solidFill>
                      <a:srgbClr val="ECECEC"/>
                    </a:solidFill>
                  </a:tcPr>
                </a:tc>
                <a:tc>
                  <a:txBody>
                    <a:bodyPr/>
                    <a:lstStyle/>
                    <a:p>
                      <a:pPr algn="ctr" fontAlgn="ctr"/>
                      <a:r>
                        <a:rPr lang="en-GB" sz="1000" u="none" strike="noStrike" dirty="0">
                          <a:effectLst/>
                        </a:rPr>
                        <a:t>42%</a:t>
                      </a:r>
                      <a:endParaRPr lang="en-GB" sz="1000" b="0" i="0" u="none" strike="noStrike" dirty="0">
                        <a:solidFill>
                          <a:srgbClr val="000000"/>
                        </a:solidFill>
                        <a:effectLst/>
                        <a:latin typeface="Arial" panose="020B0604020202020204" pitchFamily="34" charset="0"/>
                      </a:endParaRPr>
                    </a:p>
                  </a:txBody>
                  <a:tcPr marL="8868" marR="8868" marT="8868" marB="0" anchor="ctr" anchorCtr="1">
                    <a:solidFill>
                      <a:srgbClr val="ECECEC"/>
                    </a:solidFill>
                  </a:tcPr>
                </a:tc>
                <a:tc>
                  <a:txBody>
                    <a:bodyPr/>
                    <a:lstStyle/>
                    <a:p>
                      <a:pPr algn="ctr" fontAlgn="b"/>
                      <a:r>
                        <a:rPr lang="en-GB" sz="1000" b="0" i="0" u="none" strike="noStrike" dirty="0">
                          <a:solidFill>
                            <a:srgbClr val="000000"/>
                          </a:solidFill>
                          <a:effectLst/>
                          <a:latin typeface="+mn-lt"/>
                        </a:rPr>
                        <a:t>41%</a:t>
                      </a:r>
                    </a:p>
                  </a:txBody>
                  <a:tcPr marL="8868" marR="8868" marT="8868" marB="0" anchor="ctr" anchorCtr="1">
                    <a:solidFill>
                      <a:srgbClr val="ECECEC"/>
                    </a:solidFill>
                  </a:tcPr>
                </a:tc>
                <a:tc>
                  <a:txBody>
                    <a:bodyPr/>
                    <a:lstStyle/>
                    <a:p>
                      <a:pPr algn="ctr" fontAlgn="b"/>
                      <a:r>
                        <a:rPr lang="en-GB" sz="1000" u="none" strike="noStrike" dirty="0">
                          <a:effectLst/>
                        </a:rPr>
                        <a:t>38%</a:t>
                      </a:r>
                      <a:endParaRPr lang="en-GB" sz="1000" b="0" i="0" u="none" strike="noStrike" dirty="0">
                        <a:solidFill>
                          <a:srgbClr val="000000"/>
                        </a:solidFill>
                        <a:effectLst/>
                        <a:latin typeface="Calibri" panose="020F0502020204030204" pitchFamily="34" charset="0"/>
                      </a:endParaRPr>
                    </a:p>
                  </a:txBody>
                  <a:tcPr marL="8868" marR="8868" marT="8868" marB="0" anchor="ctr" anchorCtr="1">
                    <a:solidFill>
                      <a:srgbClr val="ECECEC"/>
                    </a:solidFill>
                  </a:tcPr>
                </a:tc>
                <a:tc>
                  <a:txBody>
                    <a:bodyPr/>
                    <a:lstStyle/>
                    <a:p>
                      <a:pPr algn="ctr" rtl="0" fontAlgn="ctr"/>
                      <a:r>
                        <a:rPr lang="en-GB" sz="1000" b="0" i="0" u="none" strike="noStrike" dirty="0">
                          <a:solidFill>
                            <a:srgbClr val="000000"/>
                          </a:solidFill>
                          <a:effectLst/>
                          <a:latin typeface="Arial" panose="020B0604020202020204" pitchFamily="34" charset="0"/>
                        </a:rPr>
                        <a:t>48%</a:t>
                      </a:r>
                    </a:p>
                  </a:txBody>
                  <a:tcPr marL="9525" marR="9525" marT="9525" marB="0" anchor="ctr">
                    <a:solidFill>
                      <a:srgbClr val="ECECEC"/>
                    </a:solidFill>
                  </a:tcPr>
                </a:tc>
                <a:tc>
                  <a:txBody>
                    <a:bodyPr/>
                    <a:lstStyle/>
                    <a:p>
                      <a:pPr algn="ctr" fontAlgn="b"/>
                      <a:r>
                        <a:rPr lang="en-GB" sz="1000" u="none" strike="noStrike" dirty="0">
                          <a:effectLst/>
                        </a:rPr>
                        <a:t>37%</a:t>
                      </a:r>
                      <a:endParaRPr lang="en-GB" sz="1000" b="0" i="0" u="none" strike="noStrike" dirty="0">
                        <a:solidFill>
                          <a:srgbClr val="000000"/>
                        </a:solidFill>
                        <a:effectLst/>
                        <a:latin typeface="Calibri" panose="020F0502020204030204" pitchFamily="34" charset="0"/>
                      </a:endParaRPr>
                    </a:p>
                  </a:txBody>
                  <a:tcPr marL="8868" marR="8868" marT="8868" marB="0" anchor="ctr" anchorCtr="1">
                    <a:solidFill>
                      <a:srgbClr val="ECECEC"/>
                    </a:solidFill>
                  </a:tcPr>
                </a:tc>
                <a:tc>
                  <a:txBody>
                    <a:bodyPr/>
                    <a:lstStyle/>
                    <a:p>
                      <a:pPr algn="ctr" fontAlgn="b"/>
                      <a:r>
                        <a:rPr lang="en-GB" sz="1000" u="none" strike="noStrike" dirty="0">
                          <a:effectLst/>
                        </a:rPr>
                        <a:t>38%</a:t>
                      </a:r>
                      <a:endParaRPr lang="en-GB" sz="1000" b="0" i="0" u="none" strike="noStrike" dirty="0">
                        <a:solidFill>
                          <a:srgbClr val="000000"/>
                        </a:solidFill>
                        <a:effectLst/>
                        <a:latin typeface="Calibri" panose="020F0502020204030204" pitchFamily="34" charset="0"/>
                      </a:endParaRPr>
                    </a:p>
                  </a:txBody>
                  <a:tcPr marL="8868" marR="8868" marT="8868" marB="0" anchor="ctr" anchorCtr="1">
                    <a:solidFill>
                      <a:srgbClr val="ECECEC"/>
                    </a:solidFill>
                  </a:tcPr>
                </a:tc>
                <a:extLst>
                  <a:ext uri="{0D108BD9-81ED-4DB2-BD59-A6C34878D82A}">
                    <a16:rowId xmlns:a16="http://schemas.microsoft.com/office/drawing/2014/main" val="3328222181"/>
                  </a:ext>
                </a:extLst>
              </a:tr>
              <a:tr h="212002">
                <a:tc>
                  <a:txBody>
                    <a:bodyPr/>
                    <a:lstStyle/>
                    <a:p>
                      <a:pPr algn="ctr" fontAlgn="ctr"/>
                      <a:r>
                        <a:rPr lang="en-GB" sz="1000" u="none" strike="noStrike" dirty="0">
                          <a:effectLst/>
                        </a:rPr>
                        <a:t>Reduced/eliminated eating fish</a:t>
                      </a:r>
                      <a:endParaRPr lang="en-GB" sz="1000" b="0" i="0" u="none" strike="noStrike" dirty="0">
                        <a:solidFill>
                          <a:srgbClr val="000000"/>
                        </a:solidFill>
                        <a:effectLst/>
                        <a:latin typeface="Arial" panose="020B0604020202020204" pitchFamily="34" charset="0"/>
                      </a:endParaRPr>
                    </a:p>
                  </a:txBody>
                  <a:tcPr marL="8868" marR="8868" marT="8868" marB="0" anchor="ctr" anchorCtr="1">
                    <a:solidFill>
                      <a:srgbClr val="ECECEC"/>
                    </a:solidFill>
                  </a:tcPr>
                </a:tc>
                <a:tc>
                  <a:txBody>
                    <a:bodyPr/>
                    <a:lstStyle/>
                    <a:p>
                      <a:pPr algn="ctr" fontAlgn="ctr"/>
                      <a:r>
                        <a:rPr lang="en-GB" sz="1000" u="none" strike="noStrike" dirty="0">
                          <a:effectLst/>
                        </a:rPr>
                        <a:t>14%</a:t>
                      </a:r>
                      <a:endParaRPr lang="en-GB" sz="1000" b="0" i="0" u="none" strike="noStrike" dirty="0">
                        <a:solidFill>
                          <a:srgbClr val="000000"/>
                        </a:solidFill>
                        <a:effectLst/>
                        <a:latin typeface="Arial" panose="020B0604020202020204" pitchFamily="34" charset="0"/>
                      </a:endParaRPr>
                    </a:p>
                  </a:txBody>
                  <a:tcPr marL="8868" marR="8868" marT="8868" marB="0" anchor="ctr" anchorCtr="1">
                    <a:solidFill>
                      <a:srgbClr val="ECECEC"/>
                    </a:solidFill>
                  </a:tcPr>
                </a:tc>
                <a:tc>
                  <a:txBody>
                    <a:bodyPr/>
                    <a:lstStyle/>
                    <a:p>
                      <a:pPr algn="ctr" fontAlgn="b"/>
                      <a:r>
                        <a:rPr lang="en-GB" sz="1000" b="0" i="0" u="none" strike="noStrike" dirty="0">
                          <a:solidFill>
                            <a:srgbClr val="000000"/>
                          </a:solidFill>
                          <a:effectLst/>
                          <a:latin typeface="+mn-lt"/>
                        </a:rPr>
                        <a:t>15%</a:t>
                      </a:r>
                    </a:p>
                  </a:txBody>
                  <a:tcPr marL="8868" marR="8868" marT="8868" marB="0" anchor="ctr" anchorCtr="1">
                    <a:solidFill>
                      <a:srgbClr val="ECECEC"/>
                    </a:solidFill>
                  </a:tcPr>
                </a:tc>
                <a:tc>
                  <a:txBody>
                    <a:bodyPr/>
                    <a:lstStyle/>
                    <a:p>
                      <a:pPr algn="ctr" fontAlgn="b"/>
                      <a:r>
                        <a:rPr lang="en-GB" sz="1000" u="none" strike="noStrike" dirty="0">
                          <a:effectLst/>
                        </a:rPr>
                        <a:t>13%</a:t>
                      </a:r>
                      <a:endParaRPr lang="en-GB" sz="1000" b="0" i="0" u="none" strike="noStrike" dirty="0">
                        <a:solidFill>
                          <a:srgbClr val="000000"/>
                        </a:solidFill>
                        <a:effectLst/>
                        <a:latin typeface="Calibri" panose="020F0502020204030204" pitchFamily="34" charset="0"/>
                      </a:endParaRPr>
                    </a:p>
                  </a:txBody>
                  <a:tcPr marL="8868" marR="8868" marT="8868" marB="0" anchor="ctr" anchorCtr="1">
                    <a:solidFill>
                      <a:srgbClr val="ECECEC"/>
                    </a:solidFill>
                  </a:tcPr>
                </a:tc>
                <a:tc>
                  <a:txBody>
                    <a:bodyPr/>
                    <a:lstStyle/>
                    <a:p>
                      <a:pPr algn="ctr" rtl="0" fontAlgn="ctr"/>
                      <a:r>
                        <a:rPr lang="en-GB" sz="1000" b="0" i="0" u="none" strike="noStrike" dirty="0">
                          <a:solidFill>
                            <a:srgbClr val="000000"/>
                          </a:solidFill>
                          <a:effectLst/>
                          <a:latin typeface="Arial" panose="020B0604020202020204" pitchFamily="34" charset="0"/>
                        </a:rPr>
                        <a:t>13%</a:t>
                      </a:r>
                    </a:p>
                  </a:txBody>
                  <a:tcPr marL="9525" marR="9525" marT="9525" marB="0" anchor="ctr">
                    <a:solidFill>
                      <a:srgbClr val="ECECEC"/>
                    </a:solidFill>
                  </a:tcPr>
                </a:tc>
                <a:tc>
                  <a:txBody>
                    <a:bodyPr/>
                    <a:lstStyle/>
                    <a:p>
                      <a:pPr algn="ctr" fontAlgn="b"/>
                      <a:r>
                        <a:rPr lang="en-GB" sz="1000" u="none" strike="noStrike" dirty="0">
                          <a:effectLst/>
                        </a:rPr>
                        <a:t>16%</a:t>
                      </a:r>
                      <a:endParaRPr lang="en-GB" sz="1000" b="0" i="0" u="none" strike="noStrike" dirty="0">
                        <a:solidFill>
                          <a:srgbClr val="000000"/>
                        </a:solidFill>
                        <a:effectLst/>
                        <a:latin typeface="Calibri" panose="020F0502020204030204" pitchFamily="34" charset="0"/>
                      </a:endParaRPr>
                    </a:p>
                  </a:txBody>
                  <a:tcPr marL="8868" marR="8868" marT="8868" marB="0" anchor="ctr" anchorCtr="1">
                    <a:solidFill>
                      <a:srgbClr val="ECECEC"/>
                    </a:solidFill>
                  </a:tcPr>
                </a:tc>
                <a:tc>
                  <a:txBody>
                    <a:bodyPr/>
                    <a:lstStyle/>
                    <a:p>
                      <a:pPr algn="ctr" fontAlgn="b"/>
                      <a:r>
                        <a:rPr lang="en-GB" sz="1000" u="none" strike="noStrike" dirty="0">
                          <a:effectLst/>
                        </a:rPr>
                        <a:t>15%</a:t>
                      </a:r>
                      <a:endParaRPr lang="en-GB" sz="1000" b="0" i="0" u="none" strike="noStrike" dirty="0">
                        <a:solidFill>
                          <a:srgbClr val="000000"/>
                        </a:solidFill>
                        <a:effectLst/>
                        <a:latin typeface="Calibri" panose="020F0502020204030204" pitchFamily="34" charset="0"/>
                      </a:endParaRPr>
                    </a:p>
                  </a:txBody>
                  <a:tcPr marL="8868" marR="8868" marT="8868" marB="0" anchor="ctr" anchorCtr="1">
                    <a:solidFill>
                      <a:srgbClr val="ECECEC"/>
                    </a:solidFill>
                  </a:tcPr>
                </a:tc>
                <a:extLst>
                  <a:ext uri="{0D108BD9-81ED-4DB2-BD59-A6C34878D82A}">
                    <a16:rowId xmlns:a16="http://schemas.microsoft.com/office/drawing/2014/main" val="676550634"/>
                  </a:ext>
                </a:extLst>
              </a:tr>
              <a:tr h="212002">
                <a:tc>
                  <a:txBody>
                    <a:bodyPr/>
                    <a:lstStyle/>
                    <a:p>
                      <a:pPr algn="ctr" fontAlgn="ctr"/>
                      <a:r>
                        <a:rPr lang="en-GB" sz="1000" u="none" strike="noStrike" dirty="0">
                          <a:effectLst/>
                        </a:rPr>
                        <a:t>Followed a vegetarian diet</a:t>
                      </a:r>
                      <a:endParaRPr lang="en-GB" sz="1000" b="0" i="0" u="none" strike="noStrike" dirty="0">
                        <a:solidFill>
                          <a:srgbClr val="000000"/>
                        </a:solidFill>
                        <a:effectLst/>
                        <a:latin typeface="Arial" panose="020B0604020202020204" pitchFamily="34" charset="0"/>
                      </a:endParaRPr>
                    </a:p>
                  </a:txBody>
                  <a:tcPr marL="8868" marR="8868" marT="8868" marB="0" anchor="ctr" anchorCtr="1">
                    <a:solidFill>
                      <a:srgbClr val="ECECEC"/>
                    </a:solidFill>
                  </a:tcPr>
                </a:tc>
                <a:tc>
                  <a:txBody>
                    <a:bodyPr/>
                    <a:lstStyle/>
                    <a:p>
                      <a:pPr algn="ctr" fontAlgn="ctr"/>
                      <a:r>
                        <a:rPr lang="en-GB" sz="1000" u="none" strike="noStrike" dirty="0">
                          <a:effectLst/>
                        </a:rPr>
                        <a:t>22%</a:t>
                      </a:r>
                      <a:endParaRPr lang="en-GB" sz="1000" b="0" i="0" u="none" strike="noStrike" dirty="0">
                        <a:solidFill>
                          <a:srgbClr val="000000"/>
                        </a:solidFill>
                        <a:effectLst/>
                        <a:latin typeface="Arial" panose="020B0604020202020204" pitchFamily="34" charset="0"/>
                      </a:endParaRPr>
                    </a:p>
                  </a:txBody>
                  <a:tcPr marL="8868" marR="8868" marT="8868" marB="0" anchor="ctr" anchorCtr="1">
                    <a:solidFill>
                      <a:srgbClr val="ECECEC"/>
                    </a:solidFill>
                  </a:tcPr>
                </a:tc>
                <a:tc>
                  <a:txBody>
                    <a:bodyPr/>
                    <a:lstStyle/>
                    <a:p>
                      <a:pPr algn="ctr" fontAlgn="b"/>
                      <a:r>
                        <a:rPr lang="en-GB" sz="1000" b="0" i="0" u="none" strike="noStrike" dirty="0">
                          <a:solidFill>
                            <a:srgbClr val="000000"/>
                          </a:solidFill>
                          <a:effectLst/>
                          <a:latin typeface="+mn-lt"/>
                        </a:rPr>
                        <a:t>27%</a:t>
                      </a:r>
                    </a:p>
                  </a:txBody>
                  <a:tcPr marL="8868" marR="8868" marT="8868" marB="0" anchor="ctr" anchorCtr="1">
                    <a:solidFill>
                      <a:srgbClr val="ECECEC"/>
                    </a:solidFill>
                  </a:tcPr>
                </a:tc>
                <a:tc>
                  <a:txBody>
                    <a:bodyPr/>
                    <a:lstStyle/>
                    <a:p>
                      <a:pPr algn="ctr" fontAlgn="b"/>
                      <a:r>
                        <a:rPr lang="en-GB" sz="1000" u="none" strike="noStrike" dirty="0">
                          <a:effectLst/>
                        </a:rPr>
                        <a:t>22%</a:t>
                      </a:r>
                      <a:endParaRPr lang="en-GB" sz="1000" b="0" i="0" u="none" strike="noStrike" dirty="0">
                        <a:solidFill>
                          <a:srgbClr val="000000"/>
                        </a:solidFill>
                        <a:effectLst/>
                        <a:latin typeface="Calibri" panose="020F0502020204030204" pitchFamily="34" charset="0"/>
                      </a:endParaRPr>
                    </a:p>
                  </a:txBody>
                  <a:tcPr marL="8868" marR="8868" marT="8868" marB="0" anchor="ctr" anchorCtr="1">
                    <a:solidFill>
                      <a:srgbClr val="ECECEC"/>
                    </a:solidFill>
                  </a:tcPr>
                </a:tc>
                <a:tc>
                  <a:txBody>
                    <a:bodyPr/>
                    <a:lstStyle/>
                    <a:p>
                      <a:pPr algn="ctr" rtl="0" fontAlgn="ctr"/>
                      <a:r>
                        <a:rPr lang="en-GB" sz="1000" b="0" i="0" u="none" strike="noStrike" dirty="0">
                          <a:solidFill>
                            <a:srgbClr val="000000"/>
                          </a:solidFill>
                          <a:effectLst/>
                          <a:latin typeface="Arial" panose="020B0604020202020204" pitchFamily="34" charset="0"/>
                        </a:rPr>
                        <a:t>19%</a:t>
                      </a:r>
                    </a:p>
                  </a:txBody>
                  <a:tcPr marL="9525" marR="9525" marT="9525" marB="0" anchor="ctr">
                    <a:solidFill>
                      <a:srgbClr val="ECECEC"/>
                    </a:solidFill>
                  </a:tcPr>
                </a:tc>
                <a:tc>
                  <a:txBody>
                    <a:bodyPr/>
                    <a:lstStyle/>
                    <a:p>
                      <a:pPr algn="ctr" fontAlgn="b"/>
                      <a:r>
                        <a:rPr lang="en-GB" sz="1000" u="none" strike="noStrike" dirty="0">
                          <a:effectLst/>
                        </a:rPr>
                        <a:t>28%</a:t>
                      </a:r>
                      <a:endParaRPr lang="en-GB" sz="1000" b="0" i="0" u="none" strike="noStrike" dirty="0">
                        <a:solidFill>
                          <a:srgbClr val="000000"/>
                        </a:solidFill>
                        <a:effectLst/>
                        <a:latin typeface="Calibri" panose="020F0502020204030204" pitchFamily="34" charset="0"/>
                      </a:endParaRPr>
                    </a:p>
                  </a:txBody>
                  <a:tcPr marL="8868" marR="8868" marT="8868" marB="0" anchor="ctr" anchorCtr="1">
                    <a:solidFill>
                      <a:srgbClr val="ECECEC"/>
                    </a:solidFill>
                  </a:tcPr>
                </a:tc>
                <a:tc>
                  <a:txBody>
                    <a:bodyPr/>
                    <a:lstStyle/>
                    <a:p>
                      <a:pPr algn="ctr" fontAlgn="b"/>
                      <a:r>
                        <a:rPr lang="en-GB" sz="1000" u="none" strike="noStrike" dirty="0">
                          <a:effectLst/>
                        </a:rPr>
                        <a:t>21%</a:t>
                      </a:r>
                      <a:endParaRPr lang="en-GB" sz="1000" b="0" i="0" u="none" strike="noStrike" dirty="0">
                        <a:solidFill>
                          <a:srgbClr val="000000"/>
                        </a:solidFill>
                        <a:effectLst/>
                        <a:latin typeface="Calibri" panose="020F0502020204030204" pitchFamily="34" charset="0"/>
                      </a:endParaRPr>
                    </a:p>
                  </a:txBody>
                  <a:tcPr marL="8868" marR="8868" marT="8868" marB="0" anchor="ctr" anchorCtr="1">
                    <a:solidFill>
                      <a:srgbClr val="ECECEC"/>
                    </a:solidFill>
                  </a:tcPr>
                </a:tc>
                <a:extLst>
                  <a:ext uri="{0D108BD9-81ED-4DB2-BD59-A6C34878D82A}">
                    <a16:rowId xmlns:a16="http://schemas.microsoft.com/office/drawing/2014/main" val="2485143884"/>
                  </a:ext>
                </a:extLst>
              </a:tr>
              <a:tr h="212002">
                <a:tc>
                  <a:txBody>
                    <a:bodyPr/>
                    <a:lstStyle/>
                    <a:p>
                      <a:pPr algn="ctr" fontAlgn="ctr"/>
                      <a:r>
                        <a:rPr lang="en-GB" sz="1000" u="none" strike="noStrike" dirty="0">
                          <a:effectLst/>
                        </a:rPr>
                        <a:t>Followed a vegan diet</a:t>
                      </a:r>
                      <a:endParaRPr lang="en-GB" sz="1000" b="0" i="0" u="none" strike="noStrike" dirty="0">
                        <a:solidFill>
                          <a:srgbClr val="000000"/>
                        </a:solidFill>
                        <a:effectLst/>
                        <a:latin typeface="Arial" panose="020B0604020202020204" pitchFamily="34" charset="0"/>
                      </a:endParaRPr>
                    </a:p>
                  </a:txBody>
                  <a:tcPr marL="8868" marR="8868" marT="8868" marB="0" anchor="ctr" anchorCtr="1">
                    <a:solidFill>
                      <a:srgbClr val="ECECEC"/>
                    </a:solidFill>
                  </a:tcPr>
                </a:tc>
                <a:tc>
                  <a:txBody>
                    <a:bodyPr/>
                    <a:lstStyle/>
                    <a:p>
                      <a:pPr algn="ctr" fontAlgn="ctr"/>
                      <a:r>
                        <a:rPr lang="en-GB" sz="1000" u="none" strike="noStrike" dirty="0">
                          <a:effectLst/>
                        </a:rPr>
                        <a:t>10%</a:t>
                      </a:r>
                      <a:endParaRPr lang="en-GB" sz="1000" b="0" i="0" u="none" strike="noStrike" dirty="0">
                        <a:solidFill>
                          <a:srgbClr val="000000"/>
                        </a:solidFill>
                        <a:effectLst/>
                        <a:latin typeface="Arial" panose="020B0604020202020204" pitchFamily="34" charset="0"/>
                      </a:endParaRPr>
                    </a:p>
                  </a:txBody>
                  <a:tcPr marL="8868" marR="8868" marT="8868" marB="0" anchor="ctr" anchorCtr="1">
                    <a:solidFill>
                      <a:srgbClr val="ECECEC"/>
                    </a:solidFill>
                  </a:tcPr>
                </a:tc>
                <a:tc>
                  <a:txBody>
                    <a:bodyPr/>
                    <a:lstStyle/>
                    <a:p>
                      <a:pPr algn="ctr" fontAlgn="b"/>
                      <a:r>
                        <a:rPr lang="en-GB" sz="1000" b="0" i="0" u="none" strike="noStrike" dirty="0">
                          <a:solidFill>
                            <a:srgbClr val="000000"/>
                          </a:solidFill>
                          <a:effectLst/>
                          <a:latin typeface="+mn-lt"/>
                        </a:rPr>
                        <a:t>14%</a:t>
                      </a:r>
                    </a:p>
                  </a:txBody>
                  <a:tcPr marL="8868" marR="8868" marT="8868" marB="0" anchor="ctr" anchorCtr="1">
                    <a:solidFill>
                      <a:srgbClr val="ECECEC"/>
                    </a:solidFill>
                  </a:tcPr>
                </a:tc>
                <a:tc>
                  <a:txBody>
                    <a:bodyPr/>
                    <a:lstStyle/>
                    <a:p>
                      <a:pPr algn="ctr" fontAlgn="b"/>
                      <a:r>
                        <a:rPr lang="en-GB" sz="1000" u="none" strike="noStrike" dirty="0">
                          <a:effectLst/>
                        </a:rPr>
                        <a:t>10%</a:t>
                      </a:r>
                      <a:endParaRPr lang="en-GB" sz="1000" b="0" i="0" u="none" strike="noStrike" dirty="0">
                        <a:solidFill>
                          <a:srgbClr val="000000"/>
                        </a:solidFill>
                        <a:effectLst/>
                        <a:latin typeface="Calibri" panose="020F0502020204030204" pitchFamily="34" charset="0"/>
                      </a:endParaRPr>
                    </a:p>
                  </a:txBody>
                  <a:tcPr marL="8868" marR="8868" marT="8868" marB="0" anchor="ctr" anchorCtr="1">
                    <a:solidFill>
                      <a:srgbClr val="ECECEC"/>
                    </a:solidFill>
                  </a:tcPr>
                </a:tc>
                <a:tc>
                  <a:txBody>
                    <a:bodyPr/>
                    <a:lstStyle/>
                    <a:p>
                      <a:pPr algn="ctr" rtl="0" fontAlgn="ctr"/>
                      <a:r>
                        <a:rPr lang="en-GB" sz="1000" b="0" i="0" u="none" strike="noStrike" dirty="0">
                          <a:solidFill>
                            <a:srgbClr val="000000"/>
                          </a:solidFill>
                          <a:effectLst/>
                          <a:latin typeface="Arial" panose="020B0604020202020204" pitchFamily="34" charset="0"/>
                        </a:rPr>
                        <a:t>10%</a:t>
                      </a:r>
                    </a:p>
                  </a:txBody>
                  <a:tcPr marL="9525" marR="9525" marT="9525" marB="0" anchor="ctr">
                    <a:solidFill>
                      <a:srgbClr val="ECECEC"/>
                    </a:solidFill>
                  </a:tcPr>
                </a:tc>
                <a:tc>
                  <a:txBody>
                    <a:bodyPr/>
                    <a:lstStyle/>
                    <a:p>
                      <a:pPr algn="ctr" fontAlgn="b"/>
                      <a:r>
                        <a:rPr lang="en-GB" sz="1000" u="none" strike="noStrike" dirty="0">
                          <a:effectLst/>
                        </a:rPr>
                        <a:t>10%</a:t>
                      </a:r>
                      <a:endParaRPr lang="en-GB" sz="1000" b="0" i="0" u="none" strike="noStrike" dirty="0">
                        <a:solidFill>
                          <a:srgbClr val="000000"/>
                        </a:solidFill>
                        <a:effectLst/>
                        <a:latin typeface="Calibri" panose="020F0502020204030204" pitchFamily="34" charset="0"/>
                      </a:endParaRPr>
                    </a:p>
                  </a:txBody>
                  <a:tcPr marL="8868" marR="8868" marT="8868" marB="0" anchor="ctr" anchorCtr="1">
                    <a:solidFill>
                      <a:srgbClr val="ECECEC"/>
                    </a:solidFill>
                  </a:tcPr>
                </a:tc>
                <a:tc>
                  <a:txBody>
                    <a:bodyPr/>
                    <a:lstStyle/>
                    <a:p>
                      <a:pPr algn="ctr" fontAlgn="b"/>
                      <a:r>
                        <a:rPr lang="en-GB" sz="1000" u="none" strike="noStrike" dirty="0">
                          <a:effectLst/>
                        </a:rPr>
                        <a:t>10%</a:t>
                      </a:r>
                      <a:endParaRPr lang="en-GB" sz="1000" b="0" i="0" u="none" strike="noStrike" dirty="0">
                        <a:solidFill>
                          <a:srgbClr val="000000"/>
                        </a:solidFill>
                        <a:effectLst/>
                        <a:latin typeface="Calibri" panose="020F0502020204030204" pitchFamily="34" charset="0"/>
                      </a:endParaRPr>
                    </a:p>
                  </a:txBody>
                  <a:tcPr marL="8868" marR="8868" marT="8868" marB="0" anchor="ctr" anchorCtr="1">
                    <a:solidFill>
                      <a:srgbClr val="ECECEC"/>
                    </a:solidFill>
                  </a:tcPr>
                </a:tc>
                <a:extLst>
                  <a:ext uri="{0D108BD9-81ED-4DB2-BD59-A6C34878D82A}">
                    <a16:rowId xmlns:a16="http://schemas.microsoft.com/office/drawing/2014/main" val="1084459513"/>
                  </a:ext>
                </a:extLst>
              </a:tr>
            </a:tbl>
          </a:graphicData>
        </a:graphic>
      </p:graphicFrame>
      <p:sp>
        <p:nvSpPr>
          <p:cNvPr id="25" name="Rectangle 24">
            <a:extLst>
              <a:ext uri="{FF2B5EF4-FFF2-40B4-BE49-F238E27FC236}">
                <a16:creationId xmlns:a16="http://schemas.microsoft.com/office/drawing/2014/main" id="{4B5A47B6-4DE5-4935-8F16-D637F673E15A}"/>
              </a:ext>
            </a:extLst>
          </p:cNvPr>
          <p:cNvSpPr/>
          <p:nvPr/>
        </p:nvSpPr>
        <p:spPr>
          <a:xfrm>
            <a:off x="1703512" y="3265555"/>
            <a:ext cx="8640962" cy="461665"/>
          </a:xfrm>
          <a:prstGeom prst="rect">
            <a:avLst/>
          </a:prstGeom>
        </p:spPr>
        <p:txBody>
          <a:bodyPr wrap="square">
            <a:spAutoFit/>
          </a:bodyPr>
          <a:lstStyle/>
          <a:p>
            <a:pPr algn="ctr"/>
            <a:r>
              <a:rPr lang="en-GB" sz="1200" b="1" dirty="0"/>
              <a:t>What changes have you made?</a:t>
            </a:r>
          </a:p>
          <a:p>
            <a:pPr algn="ctr"/>
            <a:r>
              <a:rPr lang="en-GB" sz="1200" b="1" dirty="0">
                <a:solidFill>
                  <a:srgbClr val="FF0000"/>
                </a:solidFill>
              </a:rPr>
              <a:t>Respondents who have changed their diets to lead a more environmentally-friendly lifestyle</a:t>
            </a:r>
          </a:p>
        </p:txBody>
      </p:sp>
      <p:sp>
        <p:nvSpPr>
          <p:cNvPr id="26" name="TextBox 25">
            <a:extLst>
              <a:ext uri="{FF2B5EF4-FFF2-40B4-BE49-F238E27FC236}">
                <a16:creationId xmlns:a16="http://schemas.microsoft.com/office/drawing/2014/main" id="{B73DCBDB-09AA-406A-B24D-6A2674E61A51}"/>
              </a:ext>
            </a:extLst>
          </p:cNvPr>
          <p:cNvSpPr txBox="1"/>
          <p:nvPr/>
        </p:nvSpPr>
        <p:spPr>
          <a:xfrm>
            <a:off x="444555" y="5319206"/>
            <a:ext cx="11268069" cy="1200329"/>
          </a:xfrm>
          <a:prstGeom prst="rect">
            <a:avLst/>
          </a:prstGeom>
          <a:noFill/>
        </p:spPr>
        <p:txBody>
          <a:bodyPr wrap="square" rtlCol="0">
            <a:spAutoFit/>
          </a:bodyPr>
          <a:lstStyle/>
          <a:p>
            <a:r>
              <a:rPr lang="en-US" sz="1200" dirty="0"/>
              <a:t>Something already touched upon, the issue of sustainability is a key reason why consumers are switching to plant-based diets. FMCG Gurus research shows that in the last two years, more than four in ten consumers have made changes to their dietary habits in order to lead a more environmentally-friendly lifestyle. When it comes to doing this, common strategies being followed are to reduce meat and dairy intake and switch to vegetarian and vegan diet plans.</a:t>
            </a:r>
          </a:p>
          <a:p>
            <a:endParaRPr lang="en-US" sz="1200" dirty="0"/>
          </a:p>
          <a:p>
            <a:r>
              <a:rPr lang="en-US" sz="1200" dirty="0"/>
              <a:t>This means that when it comes to plant-based products, it is jus as important to promote the sustainability benefits of such products as well as the health benefits (especially as consumers often feel that these two issues are interlinked).</a:t>
            </a:r>
          </a:p>
        </p:txBody>
      </p:sp>
      <p:pic>
        <p:nvPicPr>
          <p:cNvPr id="27" name="Picture 26">
            <a:extLst>
              <a:ext uri="{FF2B5EF4-FFF2-40B4-BE49-F238E27FC236}">
                <a16:creationId xmlns:a16="http://schemas.microsoft.com/office/drawing/2014/main" id="{ABFEA271-0029-45C7-BACE-5CD029F8B489}"/>
              </a:ext>
            </a:extLst>
          </p:cNvPr>
          <p:cNvPicPr>
            <a:picLocks noChangeAspect="1"/>
          </p:cNvPicPr>
          <p:nvPr/>
        </p:nvPicPr>
        <p:blipFill>
          <a:blip r:embed="rId10"/>
          <a:stretch>
            <a:fillRect/>
          </a:stretch>
        </p:blipFill>
        <p:spPr>
          <a:xfrm>
            <a:off x="191344" y="216414"/>
            <a:ext cx="377985" cy="377985"/>
          </a:xfrm>
          <a:prstGeom prst="rect">
            <a:avLst/>
          </a:prstGeom>
        </p:spPr>
      </p:pic>
    </p:spTree>
    <p:extLst>
      <p:ext uri="{BB962C8B-B14F-4D97-AF65-F5344CB8AC3E}">
        <p14:creationId xmlns:p14="http://schemas.microsoft.com/office/powerpoint/2010/main" val="293932279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60711</TotalTime>
  <Words>2780</Words>
  <Application>Microsoft Office PowerPoint</Application>
  <PresentationFormat>Widescreen</PresentationFormat>
  <Paragraphs>246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Microsoft Sans Serif</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Patch</dc:creator>
  <cp:lastModifiedBy>Farhan</cp:lastModifiedBy>
  <cp:revision>3902</cp:revision>
  <dcterms:created xsi:type="dcterms:W3CDTF">2015-05-16T08:04:42Z</dcterms:created>
  <dcterms:modified xsi:type="dcterms:W3CDTF">2020-03-10T11:30:47Z</dcterms:modified>
</cp:coreProperties>
</file>